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9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745" r:id="rId5"/>
    <p:sldMasterId id="2147483746" r:id="rId6"/>
    <p:sldMasterId id="2147483747" r:id="rId7"/>
    <p:sldMasterId id="2147483748" r:id="rId8"/>
    <p:sldMasterId id="2147483749" r:id="rId9"/>
    <p:sldMasterId id="2147483750" r:id="rId10"/>
    <p:sldMasterId id="2147483751" r:id="rId11"/>
    <p:sldMasterId id="2147483752" r:id="rId12"/>
    <p:sldMasterId id="2147483753" r:id="rId13"/>
    <p:sldMasterId id="2147483754" r:id="rId14"/>
  </p:sldMasterIdLst>
  <p:notesMasterIdLst>
    <p:notesMasterId r:id="rId15"/>
  </p:notes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73" r:id="rId33"/>
    <p:sldId id="274" r:id="rId34"/>
    <p:sldId id="275" r:id="rId35"/>
    <p:sldId id="276" r:id="rId36"/>
    <p:sldId id="277" r:id="rId37"/>
    <p:sldId id="278" r:id="rId38"/>
    <p:sldId id="279" r:id="rId39"/>
    <p:sldId id="280" r:id="rId40"/>
    <p:sldId id="281" r:id="rId41"/>
    <p:sldId id="282" r:id="rId42"/>
    <p:sldId id="283" r:id="rId43"/>
    <p:sldId id="284" r:id="rId44"/>
  </p:sldIdLst>
  <p:sldSz cy="5143500" cx="9144000"/>
  <p:notesSz cx="6858000" cy="9144000"/>
  <p:embeddedFontLst>
    <p:embeddedFont>
      <p:font typeface="Raleway"/>
      <p:regular r:id="rId45"/>
      <p:bold r:id="rId46"/>
      <p:italic r:id="rId47"/>
      <p:boldItalic r:id="rId48"/>
    </p:embeddedFont>
    <p:embeddedFont>
      <p:font typeface="Roboto"/>
      <p:regular r:id="rId49"/>
      <p:bold r:id="rId50"/>
      <p:italic r:id="rId51"/>
      <p:boldItalic r:id="rId52"/>
    </p:embeddedFont>
    <p:embeddedFont>
      <p:font typeface="Lato"/>
      <p:regular r:id="rId53"/>
      <p:bold r:id="rId54"/>
      <p:italic r:id="rId55"/>
      <p:boldItalic r:id="rId56"/>
    </p:embeddedFont>
    <p:embeddedFont>
      <p:font typeface="Roboto Condensed"/>
      <p:regular r:id="rId57"/>
      <p:bold r:id="rId58"/>
      <p:italic r:id="rId59"/>
      <p:boldItalic r:id="rId60"/>
    </p:embeddedFont>
    <p:embeddedFont>
      <p:font typeface="Gill Sans"/>
      <p:regular r:id="rId61"/>
      <p:bold r:id="rId6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3C6ADA4E-CCAF-419C-9FE6-E0E8B07B1E4B}">
  <a:tblStyle styleId="{3C6ADA4E-CCAF-419C-9FE6-E0E8B07B1E4B}" styleName="Table_0"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7F2FF"/>
          </a:solidFill>
        </a:fill>
      </a:tcStyle>
    </a:wholeTbl>
    <a:band1H>
      <a:tcTxStyle/>
      <a:tcStyle>
        <a:fill>
          <a:solidFill>
            <a:srgbClr val="CCE5FE"/>
          </a:solidFill>
        </a:fill>
      </a:tcStyle>
    </a:band1H>
    <a:band2H>
      <a:tcTxStyle/>
    </a:band2H>
    <a:band1V>
      <a:tcTxStyle/>
      <a:tcStyle>
        <a:fill>
          <a:solidFill>
            <a:srgbClr val="CCE5FE"/>
          </a:solidFill>
        </a:fill>
      </a:tcStyle>
    </a:band1V>
    <a:band2V>
      <a:tcTxStyle/>
    </a:band2V>
    <a:la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fill>
          <a:solidFill>
            <a:srgbClr val="31B6FD"/>
          </a:solidFill>
        </a:fill>
      </a:tcStyle>
    </a:lastCol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fill>
          <a:solidFill>
            <a:srgbClr val="31B6FD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top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31B6FD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bottom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31B6FD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25.xml"/><Relationship Id="rId42" Type="http://schemas.openxmlformats.org/officeDocument/2006/relationships/slide" Target="slides/slide27.xml"/><Relationship Id="rId41" Type="http://schemas.openxmlformats.org/officeDocument/2006/relationships/slide" Target="slides/slide26.xml"/><Relationship Id="rId44" Type="http://schemas.openxmlformats.org/officeDocument/2006/relationships/slide" Target="slides/slide29.xml"/><Relationship Id="rId43" Type="http://schemas.openxmlformats.org/officeDocument/2006/relationships/slide" Target="slides/slide28.xml"/><Relationship Id="rId46" Type="http://schemas.openxmlformats.org/officeDocument/2006/relationships/font" Target="fonts/Raleway-bold.fntdata"/><Relationship Id="rId45" Type="http://schemas.openxmlformats.org/officeDocument/2006/relationships/font" Target="fonts/Raleway-regular.fntdata"/><Relationship Id="rId1" Type="http://schemas.openxmlformats.org/officeDocument/2006/relationships/theme" Target="theme/theme5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Master" Target="slideMasters/slideMaster5.xml"/><Relationship Id="rId48" Type="http://schemas.openxmlformats.org/officeDocument/2006/relationships/font" Target="fonts/Raleway-boldItalic.fntdata"/><Relationship Id="rId47" Type="http://schemas.openxmlformats.org/officeDocument/2006/relationships/font" Target="fonts/Raleway-italic.fntdata"/><Relationship Id="rId49" Type="http://schemas.openxmlformats.org/officeDocument/2006/relationships/font" Target="fonts/Roboto-regular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slideMaster" Target="slideMasters/slideMaster4.xml"/><Relationship Id="rId31" Type="http://schemas.openxmlformats.org/officeDocument/2006/relationships/slide" Target="slides/slide16.xml"/><Relationship Id="rId30" Type="http://schemas.openxmlformats.org/officeDocument/2006/relationships/slide" Target="slides/slide15.xml"/><Relationship Id="rId33" Type="http://schemas.openxmlformats.org/officeDocument/2006/relationships/slide" Target="slides/slide18.xml"/><Relationship Id="rId32" Type="http://schemas.openxmlformats.org/officeDocument/2006/relationships/slide" Target="slides/slide17.xml"/><Relationship Id="rId35" Type="http://schemas.openxmlformats.org/officeDocument/2006/relationships/slide" Target="slides/slide20.xml"/><Relationship Id="rId34" Type="http://schemas.openxmlformats.org/officeDocument/2006/relationships/slide" Target="slides/slide19.xml"/><Relationship Id="rId37" Type="http://schemas.openxmlformats.org/officeDocument/2006/relationships/slide" Target="slides/slide22.xml"/><Relationship Id="rId36" Type="http://schemas.openxmlformats.org/officeDocument/2006/relationships/slide" Target="slides/slide21.xml"/><Relationship Id="rId39" Type="http://schemas.openxmlformats.org/officeDocument/2006/relationships/slide" Target="slides/slide24.xml"/><Relationship Id="rId38" Type="http://schemas.openxmlformats.org/officeDocument/2006/relationships/slide" Target="slides/slide23.xml"/><Relationship Id="rId62" Type="http://schemas.openxmlformats.org/officeDocument/2006/relationships/font" Target="fonts/GillSans-bold.fntdata"/><Relationship Id="rId61" Type="http://schemas.openxmlformats.org/officeDocument/2006/relationships/font" Target="fonts/GillSans-regular.fntdata"/><Relationship Id="rId20" Type="http://schemas.openxmlformats.org/officeDocument/2006/relationships/slide" Target="slides/slide5.xml"/><Relationship Id="rId22" Type="http://schemas.openxmlformats.org/officeDocument/2006/relationships/slide" Target="slides/slide7.xml"/><Relationship Id="rId21" Type="http://schemas.openxmlformats.org/officeDocument/2006/relationships/slide" Target="slides/slide6.xml"/><Relationship Id="rId24" Type="http://schemas.openxmlformats.org/officeDocument/2006/relationships/slide" Target="slides/slide9.xml"/><Relationship Id="rId23" Type="http://schemas.openxmlformats.org/officeDocument/2006/relationships/slide" Target="slides/slide8.xml"/><Relationship Id="rId60" Type="http://schemas.openxmlformats.org/officeDocument/2006/relationships/font" Target="fonts/RobotoCondensed-boldItalic.fntdata"/><Relationship Id="rId26" Type="http://schemas.openxmlformats.org/officeDocument/2006/relationships/slide" Target="slides/slide11.xml"/><Relationship Id="rId25" Type="http://schemas.openxmlformats.org/officeDocument/2006/relationships/slide" Target="slides/slide10.xml"/><Relationship Id="rId28" Type="http://schemas.openxmlformats.org/officeDocument/2006/relationships/slide" Target="slides/slide13.xml"/><Relationship Id="rId27" Type="http://schemas.openxmlformats.org/officeDocument/2006/relationships/slide" Target="slides/slide12.xml"/><Relationship Id="rId29" Type="http://schemas.openxmlformats.org/officeDocument/2006/relationships/slide" Target="slides/slide14.xml"/><Relationship Id="rId51" Type="http://schemas.openxmlformats.org/officeDocument/2006/relationships/font" Target="fonts/Roboto-italic.fntdata"/><Relationship Id="rId50" Type="http://schemas.openxmlformats.org/officeDocument/2006/relationships/font" Target="fonts/Roboto-bold.fntdata"/><Relationship Id="rId53" Type="http://schemas.openxmlformats.org/officeDocument/2006/relationships/font" Target="fonts/Lato-regular.fntdata"/><Relationship Id="rId52" Type="http://schemas.openxmlformats.org/officeDocument/2006/relationships/font" Target="fonts/Roboto-boldItalic.fntdata"/><Relationship Id="rId11" Type="http://schemas.openxmlformats.org/officeDocument/2006/relationships/slideMaster" Target="slideMasters/slideMaster7.xml"/><Relationship Id="rId55" Type="http://schemas.openxmlformats.org/officeDocument/2006/relationships/font" Target="fonts/Lato-italic.fntdata"/><Relationship Id="rId10" Type="http://schemas.openxmlformats.org/officeDocument/2006/relationships/slideMaster" Target="slideMasters/slideMaster6.xml"/><Relationship Id="rId54" Type="http://schemas.openxmlformats.org/officeDocument/2006/relationships/font" Target="fonts/Lato-bold.fntdata"/><Relationship Id="rId13" Type="http://schemas.openxmlformats.org/officeDocument/2006/relationships/slideMaster" Target="slideMasters/slideMaster9.xml"/><Relationship Id="rId57" Type="http://schemas.openxmlformats.org/officeDocument/2006/relationships/font" Target="fonts/RobotoCondensed-regular.fntdata"/><Relationship Id="rId12" Type="http://schemas.openxmlformats.org/officeDocument/2006/relationships/slideMaster" Target="slideMasters/slideMaster8.xml"/><Relationship Id="rId56" Type="http://schemas.openxmlformats.org/officeDocument/2006/relationships/font" Target="fonts/Lato-boldItalic.fntdata"/><Relationship Id="rId15" Type="http://schemas.openxmlformats.org/officeDocument/2006/relationships/notesMaster" Target="notesMasters/notesMaster1.xml"/><Relationship Id="rId59" Type="http://schemas.openxmlformats.org/officeDocument/2006/relationships/font" Target="fonts/RobotoCondensed-italic.fntdata"/><Relationship Id="rId14" Type="http://schemas.openxmlformats.org/officeDocument/2006/relationships/slideMaster" Target="slideMasters/slideMaster10.xml"/><Relationship Id="rId58" Type="http://schemas.openxmlformats.org/officeDocument/2006/relationships/font" Target="fonts/RobotoCondensed-bold.fntdata"/><Relationship Id="rId17" Type="http://schemas.openxmlformats.org/officeDocument/2006/relationships/slide" Target="slides/slide2.xml"/><Relationship Id="rId16" Type="http://schemas.openxmlformats.org/officeDocument/2006/relationships/slide" Target="slides/slide1.xml"/><Relationship Id="rId19" Type="http://schemas.openxmlformats.org/officeDocument/2006/relationships/slide" Target="slides/slide4.xml"/><Relationship Id="rId1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Shape 548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9" name="Shape 5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Shape 6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8" name="Shape 678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Shape 6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9" name="Shape 689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Shape 6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9" name="Shape 699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Shape 7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1" name="Shape 711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Shape 7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2" name="Shape 742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Shape 7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8" name="Shape 748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Shape 7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5" name="Shape 755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Shape 7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7" name="Shape 7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Shape 7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Shape 774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Shape 7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5" name="Shape 7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Shape 5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9" name="Shape 559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3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Shape 7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5" name="Shape 795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0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Shape 8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Shape 812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7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Shape 8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9" name="Shape 8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4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Shape 8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6" name="Shape 8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7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Shape 84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9" name="Shape 8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5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Shape 8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7" name="Shape 8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4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Shape 8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6" name="Shape 8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Shape 872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3" name="Shape 8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9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Shape 8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1" name="Shape 8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Shape 9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3" name="Shape 9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8" name="Shape 568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Shape 5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9" name="Shape 579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Shape 5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2" name="Shape 592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Shape 6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5" name="Shape 605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Shape 6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9" name="Shape 619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Shape 6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6" name="Shape 636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Shape 6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Shape 6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12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Relationship Id="rId3" Type="http://schemas.openxmlformats.org/officeDocument/2006/relationships/image" Target="../media/image2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4.png"/><Relationship Id="rId3" Type="http://schemas.openxmlformats.org/officeDocument/2006/relationships/image" Target="../media/image11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7.jpg"/><Relationship Id="rId3" Type="http://schemas.openxmlformats.org/officeDocument/2006/relationships/image" Target="../media/image10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Shape 5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Shape 6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Shape 6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Shape 7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Shape 8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Shape 8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Shape 84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Shape 8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Shape 8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Shape 9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0" showMasterSp="0">
  <p:cSld name="TITLE_AND_BODY_1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idx="12" type="sldNum"/>
          </p:nvPr>
        </p:nvSpPr>
        <p:spPr>
          <a:xfrm>
            <a:off x="7275984" y="5029646"/>
            <a:ext cx="90300" cy="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Gill Sans"/>
              <a:buNone/>
              <a:defRPr b="0" i="0" sz="7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Gill Sans"/>
              <a:buNone/>
              <a:defRPr b="0" i="0" sz="7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Gill Sans"/>
              <a:buNone/>
              <a:defRPr b="0" i="0" sz="7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Gill Sans"/>
              <a:buNone/>
              <a:defRPr b="0" i="0" sz="7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Gill Sans"/>
              <a:buNone/>
              <a:defRPr b="0" i="0" sz="7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Gill Sans"/>
              <a:buNone/>
              <a:defRPr b="0" i="0" sz="7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Gill Sans"/>
              <a:buNone/>
              <a:defRPr b="0" i="0" sz="7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Gill Sans"/>
              <a:buNone/>
              <a:defRPr b="0" i="0" sz="7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Gill Sans"/>
              <a:buNone/>
              <a:defRPr b="0" i="0" sz="7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>
  <p:cSld name="Blank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Зображення" id="98" name="Shape 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983" y="179303"/>
            <a:ext cx="1227535" cy="327194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/>
          <p:nvPr/>
        </p:nvSpPr>
        <p:spPr>
          <a:xfrm>
            <a:off x="-15875" y="733425"/>
            <a:ext cx="9168600" cy="3858900"/>
          </a:xfrm>
          <a:prstGeom prst="rect">
            <a:avLst/>
          </a:prstGeom>
          <a:solidFill>
            <a:srgbClr val="2E99EE"/>
          </a:solidFill>
          <a:ln>
            <a:noFill/>
          </a:ln>
        </p:spPr>
        <p:txBody>
          <a:bodyPr anchorCtr="0" anchor="ctr" bIns="26775" lIns="26775" spcFirstLastPara="1" rIns="26775" wrap="square" tIns="26775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Verdana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Зображення" id="100" name="Shape 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75070" y="103372"/>
            <a:ext cx="598820" cy="479056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 txBox="1"/>
          <p:nvPr>
            <p:ph idx="12" type="sldNum"/>
          </p:nvPr>
        </p:nvSpPr>
        <p:spPr>
          <a:xfrm>
            <a:off x="7275984" y="5029646"/>
            <a:ext cx="90300" cy="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Gill Sans"/>
              <a:buNone/>
              <a:defRPr b="0" i="0" sz="7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Gill Sans"/>
              <a:buNone/>
              <a:defRPr b="0" i="0" sz="7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Gill Sans"/>
              <a:buNone/>
              <a:defRPr b="0" i="0" sz="7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Gill Sans"/>
              <a:buNone/>
              <a:defRPr b="0" i="0" sz="7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Gill Sans"/>
              <a:buNone/>
              <a:defRPr b="0" i="0" sz="7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Gill Sans"/>
              <a:buNone/>
              <a:defRPr b="0" i="0" sz="7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Gill Sans"/>
              <a:buNone/>
              <a:defRPr b="0" i="0" sz="7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Gill Sans"/>
              <a:buNone/>
              <a:defRPr b="0" i="0" sz="7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Gill Sans"/>
              <a:buNone/>
              <a:defRPr b="0" i="0" sz="7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объект" type="obj">
  <p:cSld name="OBJEC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893700" y="205988"/>
            <a:ext cx="6462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b="0" i="0" sz="3600" u="none" cap="none" strike="noStrik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893700" y="1373588"/>
            <a:ext cx="6462600" cy="35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91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ts val="3000"/>
              <a:buFont typeface="Lato"/>
              <a:buChar char="▷"/>
              <a:defRPr b="0" i="0" sz="30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○"/>
              <a:defRPr b="0" i="0" sz="24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■"/>
              <a:defRPr b="0" i="0" sz="24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b="0" i="0" sz="18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b="0" i="0" sz="18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b="0" i="0" sz="18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b="0" i="0" sz="18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b="0" i="0" sz="18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b="0" i="0" sz="18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" name="Shape 106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7" name="Shape 107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" showMasterSp="0">
  <p:cSld name="TITLE_AND_BODY_2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7267131_1979043415683374_16090733_o.jpg" id="109" name="Shape 1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303328" y="0"/>
            <a:ext cx="7715250" cy="51435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0" name="Shape 110"/>
          <p:cNvCxnSpPr/>
          <p:nvPr/>
        </p:nvCxnSpPr>
        <p:spPr>
          <a:xfrm rot="10800000">
            <a:off x="1792492" y="1418689"/>
            <a:ext cx="0" cy="361800"/>
          </a:xfrm>
          <a:prstGeom prst="straightConnector1">
            <a:avLst/>
          </a:prstGeom>
          <a:noFill/>
          <a:ln cap="sq" cmpd="sng" w="101600">
            <a:solidFill>
              <a:schemeClr val="accent1"/>
            </a:solidFill>
            <a:prstDash val="solid"/>
            <a:bevel/>
            <a:headEnd len="sm" w="sm" type="none"/>
            <a:tailEnd len="sm" w="sm" type="none"/>
          </a:ln>
        </p:spPr>
      </p:cxnSp>
      <p:cxnSp>
        <p:nvCxnSpPr>
          <p:cNvPr id="111" name="Shape 111"/>
          <p:cNvCxnSpPr/>
          <p:nvPr/>
        </p:nvCxnSpPr>
        <p:spPr>
          <a:xfrm>
            <a:off x="1792492" y="1418835"/>
            <a:ext cx="457200" cy="0"/>
          </a:xfrm>
          <a:prstGeom prst="straightConnector1">
            <a:avLst/>
          </a:prstGeom>
          <a:noFill/>
          <a:ln cap="sq" cmpd="sng" w="101600">
            <a:solidFill>
              <a:schemeClr val="accent1"/>
            </a:solidFill>
            <a:prstDash val="solid"/>
            <a:bevel/>
            <a:headEnd len="sm" w="sm" type="none"/>
            <a:tailEnd len="sm" w="sm" type="none"/>
          </a:ln>
        </p:spPr>
      </p:cxnSp>
      <p:cxnSp>
        <p:nvCxnSpPr>
          <p:cNvPr id="112" name="Shape 112"/>
          <p:cNvCxnSpPr/>
          <p:nvPr/>
        </p:nvCxnSpPr>
        <p:spPr>
          <a:xfrm rot="10800000">
            <a:off x="7037612" y="3044924"/>
            <a:ext cx="0" cy="361800"/>
          </a:xfrm>
          <a:prstGeom prst="straightConnector1">
            <a:avLst/>
          </a:prstGeom>
          <a:noFill/>
          <a:ln cap="sq" cmpd="sng" w="101600">
            <a:solidFill>
              <a:schemeClr val="accent1"/>
            </a:solidFill>
            <a:prstDash val="solid"/>
            <a:bevel/>
            <a:headEnd len="sm" w="sm" type="none"/>
            <a:tailEnd len="sm" w="sm" type="none"/>
          </a:ln>
        </p:spPr>
      </p:cxnSp>
      <p:cxnSp>
        <p:nvCxnSpPr>
          <p:cNvPr id="113" name="Shape 113"/>
          <p:cNvCxnSpPr/>
          <p:nvPr/>
        </p:nvCxnSpPr>
        <p:spPr>
          <a:xfrm>
            <a:off x="6580550" y="3406723"/>
            <a:ext cx="457200" cy="0"/>
          </a:xfrm>
          <a:prstGeom prst="straightConnector1">
            <a:avLst/>
          </a:prstGeom>
          <a:noFill/>
          <a:ln cap="sq" cmpd="sng" w="101600">
            <a:solidFill>
              <a:schemeClr val="accent1"/>
            </a:solidFill>
            <a:prstDash val="solid"/>
            <a:bevel/>
            <a:headEnd len="sm" w="sm" type="none"/>
            <a:tailEnd len="sm" w="sm" type="none"/>
          </a:ln>
        </p:spPr>
      </p:cxnSp>
      <p:pic>
        <p:nvPicPr>
          <p:cNvPr descr="Зображення" id="114" name="Shape 1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130337"/>
            <a:ext cx="7235232" cy="2023604"/>
          </a:xfrm>
          <a:prstGeom prst="rect">
            <a:avLst/>
          </a:prstGeom>
          <a:noFill/>
          <a:ln>
            <a:noFill/>
          </a:ln>
          <a:effectLst>
            <a:outerShdw blurRad="177800" rotWithShape="0" dir="16200000" dist="88900">
              <a:srgbClr val="000000">
                <a:alpha val="69800"/>
              </a:srgbClr>
            </a:outerShdw>
          </a:effectLst>
        </p:spPr>
      </p:pic>
      <p:sp>
        <p:nvSpPr>
          <p:cNvPr id="115" name="Shape 115"/>
          <p:cNvSpPr txBox="1"/>
          <p:nvPr>
            <p:ph idx="12" type="sldNum"/>
          </p:nvPr>
        </p:nvSpPr>
        <p:spPr>
          <a:xfrm>
            <a:off x="4427546" y="4115692"/>
            <a:ext cx="2022300" cy="20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150" lIns="20150" spcFirstLastPara="1" rIns="20150" wrap="square" tIns="201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EFAULT SLIDE" showMasterSp="0">
  <p:cSld name="DEFAULT SLIDE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7" name="Shape 117"/>
          <p:cNvCxnSpPr/>
          <p:nvPr/>
        </p:nvCxnSpPr>
        <p:spPr>
          <a:xfrm>
            <a:off x="352425" y="342900"/>
            <a:ext cx="0" cy="514200"/>
          </a:xfrm>
          <a:prstGeom prst="straightConnector1">
            <a:avLst/>
          </a:prstGeom>
          <a:noFill/>
          <a:ln cap="flat" cmpd="sng" w="635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8" name="Shape 118"/>
          <p:cNvSpPr txBox="1"/>
          <p:nvPr>
            <p:ph type="title"/>
          </p:nvPr>
        </p:nvSpPr>
        <p:spPr>
          <a:xfrm>
            <a:off x="438150" y="285705"/>
            <a:ext cx="2724300" cy="6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"/>
              <a:buNone/>
              <a:defRPr b="1" i="0" sz="2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ctrTitle"/>
          </p:nvPr>
        </p:nvSpPr>
        <p:spPr>
          <a:xfrm>
            <a:off x="721425" y="2838935"/>
            <a:ext cx="52167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b="0" i="0" sz="4800" u="none" cap="none" strike="noStrike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sz="4800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sz="4800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sz="4800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sz="4800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sz="4800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sz="4800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sz="4800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sz="4800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24" name="Shape 124"/>
          <p:cNvSpPr/>
          <p:nvPr/>
        </p:nvSpPr>
        <p:spPr>
          <a:xfrm>
            <a:off x="5938246" y="2533163"/>
            <a:ext cx="721800" cy="771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Shape 125"/>
          <p:cNvSpPr/>
          <p:nvPr/>
        </p:nvSpPr>
        <p:spPr>
          <a:xfrm>
            <a:off x="6659860" y="2533163"/>
            <a:ext cx="721800" cy="771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Shape 126"/>
          <p:cNvSpPr/>
          <p:nvPr/>
        </p:nvSpPr>
        <p:spPr>
          <a:xfrm>
            <a:off x="-1" y="2533163"/>
            <a:ext cx="721800" cy="771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721424" y="2533163"/>
            <a:ext cx="5216700" cy="771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893700" y="205988"/>
            <a:ext cx="6462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b="0" i="0" sz="3600" u="none" cap="none" strike="noStrik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30" name="Shape 130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Shape 131"/>
          <p:cNvSpPr/>
          <p:nvPr/>
        </p:nvSpPr>
        <p:spPr>
          <a:xfrm>
            <a:off x="8250311" y="5066325"/>
            <a:ext cx="893700" cy="771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Shape 132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Shape 133"/>
          <p:cNvSpPr/>
          <p:nvPr/>
        </p:nvSpPr>
        <p:spPr>
          <a:xfrm>
            <a:off x="893709" y="5066325"/>
            <a:ext cx="6462600" cy="771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объект" type="obj">
  <p:cSld name="OBJECT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x="893700" y="205988"/>
            <a:ext cx="6462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b="0" i="0" sz="3600" u="none" cap="none" strike="noStrik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893700" y="1373588"/>
            <a:ext cx="6462600" cy="35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91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ts val="3000"/>
              <a:buFont typeface="Lato"/>
              <a:buChar char="▷"/>
              <a:defRPr b="0" i="0" sz="30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○"/>
              <a:defRPr b="0" i="0" sz="24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■"/>
              <a:defRPr b="0" i="0" sz="24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b="0" i="0" sz="18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b="0" i="0" sz="18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b="0" i="0" sz="18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b="0" i="0" sz="18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b="0" i="0" sz="18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b="0" i="0" sz="18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37" name="Shape 137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8" name="Shape 138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9" name="Shape 139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Пустой слайд" type="blank">
  <p:cSld name="BLANK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2" name="Shape 142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3" name="Shape 14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Quote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idx="1" type="body"/>
          </p:nvPr>
        </p:nvSpPr>
        <p:spPr>
          <a:xfrm>
            <a:off x="1710425" y="2161800"/>
            <a:ext cx="5723700" cy="8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91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3000"/>
              <a:buFont typeface="Lato"/>
              <a:buChar char="▷"/>
              <a:defRPr b="0" i="1" sz="30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○"/>
              <a:defRPr b="0" i="1" sz="24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810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■"/>
              <a:defRPr b="0" i="1" sz="24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b="0" i="1" sz="18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b="0" i="1" sz="18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b="0" i="1" sz="18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429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b="0" i="1" sz="18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429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b="0" i="1" sz="18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429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b="0" i="1" sz="18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46" name="Shape 146"/>
          <p:cNvSpPr txBox="1"/>
          <p:nvPr/>
        </p:nvSpPr>
        <p:spPr>
          <a:xfrm>
            <a:off x="3593400" y="118141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9600"/>
              <a:buFont typeface="Arial"/>
              <a:buNone/>
            </a:pPr>
            <a:r>
              <a:rPr b="1" i="0" lang="uk" sz="9600" u="none" cap="none" strike="noStrike">
                <a:solidFill>
                  <a:srgbClr val="97ABBC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47" name="Shape 147"/>
          <p:cNvSpPr/>
          <p:nvPr/>
        </p:nvSpPr>
        <p:spPr>
          <a:xfrm>
            <a:off x="5723283" y="1599675"/>
            <a:ext cx="1710300" cy="771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Shape 148"/>
          <p:cNvSpPr/>
          <p:nvPr/>
        </p:nvSpPr>
        <p:spPr>
          <a:xfrm>
            <a:off x="7434176" y="1599675"/>
            <a:ext cx="1710300" cy="771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Shape 149"/>
          <p:cNvSpPr/>
          <p:nvPr/>
        </p:nvSpPr>
        <p:spPr>
          <a:xfrm>
            <a:off x="0" y="1599675"/>
            <a:ext cx="1710300" cy="771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Shape 150"/>
          <p:cNvSpPr/>
          <p:nvPr/>
        </p:nvSpPr>
        <p:spPr>
          <a:xfrm>
            <a:off x="1710424" y="1599675"/>
            <a:ext cx="1710300" cy="771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type="title"/>
          </p:nvPr>
        </p:nvSpPr>
        <p:spPr>
          <a:xfrm>
            <a:off x="893700" y="205988"/>
            <a:ext cx="6462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b="0" i="0" sz="3600" u="none" cap="none" strike="noStrik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b="0" i="0" sz="3600" u="none" cap="none" strike="noStrik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b="0" i="0" sz="3600" u="none" cap="none" strike="noStrik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b="0" i="0" sz="3600" u="none" cap="none" strike="noStrik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b="0" i="0" sz="3600" u="none" cap="none" strike="noStrik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b="0" i="0" sz="3600" u="none" cap="none" strike="noStrik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b="0" i="0" sz="3600" u="none" cap="none" strike="noStrik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b="0" i="0" sz="3600" u="none" cap="none" strike="noStrik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b="0" i="0" sz="3600" u="none" cap="none" strike="noStrik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56" name="Shape 156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Shape 157"/>
          <p:cNvSpPr/>
          <p:nvPr/>
        </p:nvSpPr>
        <p:spPr>
          <a:xfrm>
            <a:off x="8250311" y="5066325"/>
            <a:ext cx="893700" cy="771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Shape 158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Shape 159"/>
          <p:cNvSpPr/>
          <p:nvPr/>
        </p:nvSpPr>
        <p:spPr>
          <a:xfrm>
            <a:off x="893709" y="5066325"/>
            <a:ext cx="6462600" cy="771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Пустой слайд" type="blank">
  <p:cSld name="BLANK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2" name="Shape 162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3" name="Shape 16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type="ctrTitle"/>
          </p:nvPr>
        </p:nvSpPr>
        <p:spPr>
          <a:xfrm>
            <a:off x="721425" y="2838935"/>
            <a:ext cx="52167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b="0" i="0" sz="4800" u="none" cap="none" strike="noStrike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b="0" i="0" sz="4800" u="none" cap="none" strike="noStrike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b="0" i="0" sz="4800" u="none" cap="none" strike="noStrike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b="0" i="0" sz="4800" u="none" cap="none" strike="noStrike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b="0" i="0" sz="4800" u="none" cap="none" strike="noStrike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b="0" i="0" sz="4800" u="none" cap="none" strike="noStrike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b="0" i="0" sz="4800" u="none" cap="none" strike="noStrike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b="0" i="0" sz="4800" u="none" cap="none" strike="noStrike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b="0" i="0" sz="4800" u="none" cap="none" strike="noStrike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66" name="Shape 166"/>
          <p:cNvSpPr/>
          <p:nvPr/>
        </p:nvSpPr>
        <p:spPr>
          <a:xfrm>
            <a:off x="5938246" y="2533163"/>
            <a:ext cx="721800" cy="771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/>
          <p:nvPr/>
        </p:nvSpPr>
        <p:spPr>
          <a:xfrm>
            <a:off x="6659860" y="2533163"/>
            <a:ext cx="721800" cy="771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Shape 168"/>
          <p:cNvSpPr/>
          <p:nvPr/>
        </p:nvSpPr>
        <p:spPr>
          <a:xfrm>
            <a:off x="-1" y="2533163"/>
            <a:ext cx="721800" cy="771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Shape 169"/>
          <p:cNvSpPr/>
          <p:nvPr/>
        </p:nvSpPr>
        <p:spPr>
          <a:xfrm>
            <a:off x="721424" y="2533163"/>
            <a:ext cx="5216700" cy="771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объект" type="obj">
  <p:cSld name="OBJECT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type="title"/>
          </p:nvPr>
        </p:nvSpPr>
        <p:spPr>
          <a:xfrm>
            <a:off x="893700" y="205988"/>
            <a:ext cx="6462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b="0" i="0" sz="3600" u="none" cap="none" strike="noStrik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b="0" i="0" sz="3600" u="none" cap="none" strike="noStrik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b="0" i="0" sz="3600" u="none" cap="none" strike="noStrik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b="0" i="0" sz="3600" u="none" cap="none" strike="noStrik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b="0" i="0" sz="3600" u="none" cap="none" strike="noStrik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b="0" i="0" sz="3600" u="none" cap="none" strike="noStrik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b="0" i="0" sz="3600" u="none" cap="none" strike="noStrik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b="0" i="0" sz="3600" u="none" cap="none" strike="noStrik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b="0" i="0" sz="3600" u="none" cap="none" strike="noStrik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893700" y="1373588"/>
            <a:ext cx="6462600" cy="35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91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ts val="3000"/>
              <a:buFont typeface="Lato"/>
              <a:buChar char="▷"/>
              <a:defRPr b="0" i="0" sz="30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○"/>
              <a:defRPr b="0" i="0" sz="24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■"/>
              <a:defRPr b="0" i="0" sz="24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b="0" i="0" sz="18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b="0" i="0" sz="18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b="0" i="0" sz="18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b="0" i="0" sz="18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b="0" i="0" sz="18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b="0" i="0" sz="18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73" name="Shape 17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4" name="Shape 174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5" name="Shape 175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Quote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idx="1" type="body"/>
          </p:nvPr>
        </p:nvSpPr>
        <p:spPr>
          <a:xfrm>
            <a:off x="1710425" y="2161800"/>
            <a:ext cx="5723700" cy="8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91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3000"/>
              <a:buFont typeface="Lato"/>
              <a:buChar char="▷"/>
              <a:defRPr b="0" i="1" sz="30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○"/>
              <a:defRPr b="0" i="1" sz="24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810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■"/>
              <a:defRPr b="0" i="1" sz="24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b="0" i="1" sz="18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b="0" i="1" sz="18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b="0" i="1" sz="18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429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b="0" i="1" sz="18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429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b="0" i="1" sz="18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429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b="0" i="1" sz="18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78" name="Shape 178"/>
          <p:cNvSpPr txBox="1"/>
          <p:nvPr/>
        </p:nvSpPr>
        <p:spPr>
          <a:xfrm>
            <a:off x="3593400" y="118141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9600"/>
              <a:buFont typeface="Arial"/>
              <a:buNone/>
            </a:pPr>
            <a:r>
              <a:rPr b="1" i="0" lang="uk" sz="9600" u="none" cap="none" strike="noStrike">
                <a:solidFill>
                  <a:srgbClr val="97ABBC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Shape 179"/>
          <p:cNvSpPr/>
          <p:nvPr/>
        </p:nvSpPr>
        <p:spPr>
          <a:xfrm>
            <a:off x="5723283" y="1599675"/>
            <a:ext cx="1710300" cy="771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Shape 180"/>
          <p:cNvSpPr/>
          <p:nvPr/>
        </p:nvSpPr>
        <p:spPr>
          <a:xfrm>
            <a:off x="7434176" y="1599675"/>
            <a:ext cx="1710300" cy="771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Shape 181"/>
          <p:cNvSpPr/>
          <p:nvPr/>
        </p:nvSpPr>
        <p:spPr>
          <a:xfrm>
            <a:off x="0" y="1599675"/>
            <a:ext cx="1710300" cy="771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Shape 182"/>
          <p:cNvSpPr/>
          <p:nvPr/>
        </p:nvSpPr>
        <p:spPr>
          <a:xfrm>
            <a:off x="1710424" y="1599675"/>
            <a:ext cx="1710300" cy="771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>
            <p:ph type="ctrTitle"/>
          </p:nvPr>
        </p:nvSpPr>
        <p:spPr>
          <a:xfrm>
            <a:off x="721425" y="2838935"/>
            <a:ext cx="52167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b="0" i="0" sz="4800" u="none" cap="none" strike="noStrike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sz="4800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sz="4800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sz="4800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sz="4800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sz="4800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sz="4800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sz="4800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sz="4800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88" name="Shape 188"/>
          <p:cNvSpPr/>
          <p:nvPr/>
        </p:nvSpPr>
        <p:spPr>
          <a:xfrm>
            <a:off x="5938246" y="2533163"/>
            <a:ext cx="721800" cy="771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/>
          <p:nvPr/>
        </p:nvSpPr>
        <p:spPr>
          <a:xfrm>
            <a:off x="6659860" y="2533163"/>
            <a:ext cx="721800" cy="771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Shape 190"/>
          <p:cNvSpPr/>
          <p:nvPr/>
        </p:nvSpPr>
        <p:spPr>
          <a:xfrm>
            <a:off x="-1" y="2533163"/>
            <a:ext cx="721800" cy="771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Shape 191"/>
          <p:cNvSpPr/>
          <p:nvPr/>
        </p:nvSpPr>
        <p:spPr>
          <a:xfrm>
            <a:off x="721424" y="2533163"/>
            <a:ext cx="5216700" cy="771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>
            <p:ph type="title"/>
          </p:nvPr>
        </p:nvSpPr>
        <p:spPr>
          <a:xfrm>
            <a:off x="893700" y="205988"/>
            <a:ext cx="6462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b="0" i="0" sz="3600" u="none" cap="none" strike="noStrik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94" name="Shape 194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Shape 195"/>
          <p:cNvSpPr/>
          <p:nvPr/>
        </p:nvSpPr>
        <p:spPr>
          <a:xfrm>
            <a:off x="8250311" y="5066325"/>
            <a:ext cx="893700" cy="771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Shape 196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Shape 197"/>
          <p:cNvSpPr/>
          <p:nvPr/>
        </p:nvSpPr>
        <p:spPr>
          <a:xfrm>
            <a:off x="893709" y="5066325"/>
            <a:ext cx="6462600" cy="771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объект" type="obj">
  <p:cSld name="OBJECT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type="title"/>
          </p:nvPr>
        </p:nvSpPr>
        <p:spPr>
          <a:xfrm>
            <a:off x="893700" y="205988"/>
            <a:ext cx="6462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b="0" i="0" sz="3600" u="none" cap="none" strike="noStrik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200" name="Shape 200"/>
          <p:cNvSpPr txBox="1"/>
          <p:nvPr>
            <p:ph idx="1" type="body"/>
          </p:nvPr>
        </p:nvSpPr>
        <p:spPr>
          <a:xfrm>
            <a:off x="893700" y="1373588"/>
            <a:ext cx="6462600" cy="35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91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ts val="3000"/>
              <a:buFont typeface="Lato"/>
              <a:buChar char="▷"/>
              <a:defRPr b="0" i="0" sz="30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○"/>
              <a:defRPr b="0" i="0" sz="24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■"/>
              <a:defRPr b="0" i="0" sz="24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b="0" i="0" sz="18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b="0" i="0" sz="18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b="0" i="0" sz="18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b="0" i="0" sz="18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b="0" i="0" sz="18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b="0" i="0" sz="18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01" name="Shape 201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2" name="Shape 202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3" name="Shape 20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Пустой слайд" type="blank">
  <p:cSld name="BLANK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6" name="Shape 206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7" name="Shape 207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Quote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>
            <p:ph idx="1" type="body"/>
          </p:nvPr>
        </p:nvSpPr>
        <p:spPr>
          <a:xfrm>
            <a:off x="1710425" y="2161800"/>
            <a:ext cx="5723700" cy="8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91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3000"/>
              <a:buFont typeface="Lato"/>
              <a:buChar char="▷"/>
              <a:defRPr b="0" i="1" sz="30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○"/>
              <a:defRPr b="0" i="1" sz="24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810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■"/>
              <a:defRPr b="0" i="1" sz="24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b="0" i="1" sz="18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b="0" i="1" sz="18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b="0" i="1" sz="18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429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b="0" i="1" sz="18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429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b="0" i="1" sz="18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429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b="0" i="1" sz="18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10" name="Shape 210"/>
          <p:cNvSpPr txBox="1"/>
          <p:nvPr/>
        </p:nvSpPr>
        <p:spPr>
          <a:xfrm>
            <a:off x="3593400" y="118141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9600"/>
              <a:buFont typeface="Arial"/>
              <a:buNone/>
            </a:pPr>
            <a:r>
              <a:rPr b="1" i="0" lang="uk" sz="9600" u="none" cap="none" strike="noStrike">
                <a:solidFill>
                  <a:srgbClr val="97ABBC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211" name="Shape 211"/>
          <p:cNvSpPr/>
          <p:nvPr/>
        </p:nvSpPr>
        <p:spPr>
          <a:xfrm>
            <a:off x="5723283" y="1599675"/>
            <a:ext cx="1710300" cy="771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Shape 212"/>
          <p:cNvSpPr/>
          <p:nvPr/>
        </p:nvSpPr>
        <p:spPr>
          <a:xfrm>
            <a:off x="7434176" y="1599675"/>
            <a:ext cx="1710300" cy="771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Shape 213"/>
          <p:cNvSpPr/>
          <p:nvPr/>
        </p:nvSpPr>
        <p:spPr>
          <a:xfrm>
            <a:off x="0" y="1599675"/>
            <a:ext cx="1710300" cy="771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Shape 214"/>
          <p:cNvSpPr/>
          <p:nvPr/>
        </p:nvSpPr>
        <p:spPr>
          <a:xfrm>
            <a:off x="1710424" y="1599675"/>
            <a:ext cx="1710300" cy="771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Пустой слайд" type="blank">
  <p:cSld name="BLANK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3" name="Shape 22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4" name="Shape 224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" type="title">
  <p:cSld name="TITLE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27" name="Shape 227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8" name="Shape 228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9" name="Shape 229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0" name="Shape 230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объект" type="obj">
  <p:cSld name="OBJECT"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3" name="Shape 233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4" name="Shape 234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5" name="Shape 235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6" name="Shape 236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олько заголовок" type="titleOnly">
  <p:cSld name="TITLE_ONLY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9" name="Shape 239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0" name="Shape 240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1" name="Shape 241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Объект с подписью" type="objTx">
  <p:cSld name="OBJECT_WITH_CAPTION_TEXT"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/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44" name="Shape 244"/>
          <p:cNvSpPr txBox="1"/>
          <p:nvPr>
            <p:ph idx="1" type="body"/>
          </p:nvPr>
        </p:nvSpPr>
        <p:spPr>
          <a:xfrm>
            <a:off x="3575050" y="204788"/>
            <a:ext cx="5111700" cy="43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5" name="Shape 245"/>
          <p:cNvSpPr txBox="1"/>
          <p:nvPr>
            <p:ph idx="2" type="body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6" name="Shape 246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7" name="Shape 247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8" name="Shape 248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Два объекта" type="twoObj">
  <p:cSld name="TWO_OBJECTS"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51" name="Shape 251"/>
          <p:cNvSpPr txBox="1"/>
          <p:nvPr>
            <p:ph idx="1" type="body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2" name="Shape 252"/>
          <p:cNvSpPr txBox="1"/>
          <p:nvPr>
            <p:ph idx="2" type="body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3" name="Shape 25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4" name="Shape 254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5" name="Shape 255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раздела" type="secHead">
  <p:cSld name="SECTION_HEADER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/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58" name="Shape 258"/>
          <p:cNvSpPr txBox="1"/>
          <p:nvPr>
            <p:ph idx="1" type="body"/>
          </p:nvPr>
        </p:nvSpPr>
        <p:spPr>
          <a:xfrm>
            <a:off x="722313" y="2180035"/>
            <a:ext cx="77724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9" name="Shape 259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0" name="Shape 260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1" name="Shape 261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Сравнение" type="twoTxTwoObj">
  <p:cSld name="TWO_OBJECTS_WITH_TEXT"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64" name="Shape 264"/>
          <p:cNvSpPr txBox="1"/>
          <p:nvPr>
            <p:ph idx="1" type="body"/>
          </p:nvPr>
        </p:nvSpPr>
        <p:spPr>
          <a:xfrm>
            <a:off x="457200" y="1151335"/>
            <a:ext cx="40401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5" name="Shape 265"/>
          <p:cNvSpPr txBox="1"/>
          <p:nvPr>
            <p:ph idx="2" type="body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6" name="Shape 266"/>
          <p:cNvSpPr txBox="1"/>
          <p:nvPr>
            <p:ph idx="3" type="body"/>
          </p:nvPr>
        </p:nvSpPr>
        <p:spPr>
          <a:xfrm>
            <a:off x="4645025" y="1151335"/>
            <a:ext cx="40419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7" name="Shape 267"/>
          <p:cNvSpPr txBox="1"/>
          <p:nvPr>
            <p:ph idx="4" type="body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8" name="Shape 268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9" name="Shape 269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0" name="Shape 270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Рисунок с подписью" type="picTx">
  <p:cSld name="PICTURE_WITH_CAPTION_TEXT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/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73" name="Shape 273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4" name="Shape 274"/>
          <p:cNvSpPr txBox="1"/>
          <p:nvPr>
            <p:ph idx="1" type="body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5" name="Shape 275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6" name="Shape 276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7" name="Shape 277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вертикальный текст" type="vertTx">
  <p:cSld name="VERTICAL_TEXT"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80" name="Shape 280"/>
          <p:cNvSpPr txBox="1"/>
          <p:nvPr>
            <p:ph idx="1" type="body"/>
          </p:nvPr>
        </p:nvSpPr>
        <p:spPr>
          <a:xfrm rot="5400000">
            <a:off x="2874750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1" name="Shape 281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2" name="Shape 282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3" name="Shape 28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Вертикальный заголовок и текст" type="vertTitleAndTx">
  <p:cSld name="VERTICAL_TITLE_AND_VERTICAL_TEXT"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/>
          <p:nvPr>
            <p:ph type="title"/>
          </p:nvPr>
        </p:nvSpPr>
        <p:spPr>
          <a:xfrm rot="5400000">
            <a:off x="5463750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86" name="Shape 286"/>
          <p:cNvSpPr txBox="1"/>
          <p:nvPr>
            <p:ph idx="1" type="body"/>
          </p:nvPr>
        </p:nvSpPr>
        <p:spPr>
          <a:xfrm rot="5400000">
            <a:off x="1272750" y="-609572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7" name="Shape 287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8" name="Shape 288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9" name="Shape 289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/>
          <p:nvPr>
            <p:ph type="ctrTitle"/>
          </p:nvPr>
        </p:nvSpPr>
        <p:spPr>
          <a:xfrm>
            <a:off x="721425" y="2838935"/>
            <a:ext cx="52167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b="0" i="0" sz="4800" u="none" cap="none" strike="noStrike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sz="4800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sz="4800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sz="4800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sz="4800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sz="4800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sz="4800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sz="4800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sz="4800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295" name="Shape 295"/>
          <p:cNvSpPr/>
          <p:nvPr/>
        </p:nvSpPr>
        <p:spPr>
          <a:xfrm>
            <a:off x="5938246" y="2533163"/>
            <a:ext cx="721800" cy="771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Shape 296"/>
          <p:cNvSpPr/>
          <p:nvPr/>
        </p:nvSpPr>
        <p:spPr>
          <a:xfrm>
            <a:off x="6659860" y="2533163"/>
            <a:ext cx="721800" cy="771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Shape 297"/>
          <p:cNvSpPr/>
          <p:nvPr/>
        </p:nvSpPr>
        <p:spPr>
          <a:xfrm>
            <a:off x="-1" y="2533163"/>
            <a:ext cx="721800" cy="771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Shape 298"/>
          <p:cNvSpPr/>
          <p:nvPr/>
        </p:nvSpPr>
        <p:spPr>
          <a:xfrm>
            <a:off x="721424" y="2533163"/>
            <a:ext cx="5216700" cy="771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/>
          <p:nvPr>
            <p:ph type="title"/>
          </p:nvPr>
        </p:nvSpPr>
        <p:spPr>
          <a:xfrm>
            <a:off x="893700" y="205988"/>
            <a:ext cx="6462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b="0" i="0" sz="3600" u="none" cap="none" strike="noStrik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301" name="Shape 301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Shape 302"/>
          <p:cNvSpPr/>
          <p:nvPr/>
        </p:nvSpPr>
        <p:spPr>
          <a:xfrm>
            <a:off x="8250311" y="5066325"/>
            <a:ext cx="893700" cy="771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Shape 303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Shape 304"/>
          <p:cNvSpPr/>
          <p:nvPr/>
        </p:nvSpPr>
        <p:spPr>
          <a:xfrm>
            <a:off x="893709" y="5066325"/>
            <a:ext cx="6462600" cy="771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Quote"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/>
          <p:nvPr>
            <p:ph idx="1" type="body"/>
          </p:nvPr>
        </p:nvSpPr>
        <p:spPr>
          <a:xfrm>
            <a:off x="1710425" y="2161800"/>
            <a:ext cx="5723700" cy="8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91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3000"/>
              <a:buFont typeface="Lato"/>
              <a:buChar char="▷"/>
              <a:defRPr b="0" i="1" sz="30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○"/>
              <a:defRPr b="0" i="1" sz="24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810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■"/>
              <a:defRPr b="0" i="1" sz="24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b="0" i="1" sz="18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b="0" i="1" sz="18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b="0" i="1" sz="18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4290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b="0" i="1" sz="18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4290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b="0" i="1" sz="18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4290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b="0" i="1" sz="18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07" name="Shape 307"/>
          <p:cNvSpPr txBox="1"/>
          <p:nvPr/>
        </p:nvSpPr>
        <p:spPr>
          <a:xfrm>
            <a:off x="3593400" y="118141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9600"/>
              <a:buFont typeface="Arial"/>
              <a:buNone/>
            </a:pPr>
            <a:r>
              <a:rPr b="1" i="0" lang="uk" sz="9600" u="none" cap="none" strike="noStrike">
                <a:solidFill>
                  <a:srgbClr val="97ABBC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308" name="Shape 308"/>
          <p:cNvSpPr/>
          <p:nvPr/>
        </p:nvSpPr>
        <p:spPr>
          <a:xfrm>
            <a:off x="5723283" y="1599675"/>
            <a:ext cx="1710300" cy="771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Shape 309"/>
          <p:cNvSpPr/>
          <p:nvPr/>
        </p:nvSpPr>
        <p:spPr>
          <a:xfrm>
            <a:off x="7434176" y="1599675"/>
            <a:ext cx="1710300" cy="771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Shape 310"/>
          <p:cNvSpPr/>
          <p:nvPr/>
        </p:nvSpPr>
        <p:spPr>
          <a:xfrm>
            <a:off x="0" y="1599675"/>
            <a:ext cx="1710300" cy="771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Shape 311"/>
          <p:cNvSpPr/>
          <p:nvPr/>
        </p:nvSpPr>
        <p:spPr>
          <a:xfrm>
            <a:off x="1710424" y="1599675"/>
            <a:ext cx="1710300" cy="771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color background">
  <p:cSld name="Blank color background">
    <p:bg>
      <p:bgPr>
        <a:solidFill>
          <a:srgbClr val="2185C5"/>
        </a:solidFill>
      </p:bgPr>
    </p:bg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Shape 314"/>
          <p:cNvSpPr/>
          <p:nvPr/>
        </p:nvSpPr>
        <p:spPr>
          <a:xfrm>
            <a:off x="8250311" y="5066325"/>
            <a:ext cx="893700" cy="771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Shape 315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Shape 316"/>
          <p:cNvSpPr/>
          <p:nvPr/>
        </p:nvSpPr>
        <p:spPr>
          <a:xfrm>
            <a:off x="893709" y="5066325"/>
            <a:ext cx="6462600" cy="771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/>
          <p:nvPr>
            <p:ph type="title"/>
          </p:nvPr>
        </p:nvSpPr>
        <p:spPr>
          <a:xfrm>
            <a:off x="893700" y="205988"/>
            <a:ext cx="6462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b="0" i="0" sz="3600" u="none" cap="none" strike="noStrik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319" name="Shape 319"/>
          <p:cNvSpPr txBox="1"/>
          <p:nvPr>
            <p:ph idx="1" type="body"/>
          </p:nvPr>
        </p:nvSpPr>
        <p:spPr>
          <a:xfrm>
            <a:off x="893700" y="1373588"/>
            <a:ext cx="6462600" cy="35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3000"/>
              <a:buFont typeface="Lato"/>
              <a:buChar char="▷"/>
              <a:defRPr b="0" i="0" sz="30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○"/>
              <a:defRPr b="0" i="0" sz="24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■"/>
              <a:defRPr b="0" i="0" sz="24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b="0" i="0" sz="18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b="0" i="0" sz="18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b="0" i="0" sz="18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b="0" i="0" sz="18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b="0" i="0" sz="18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b="0" i="0" sz="18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20" name="Shape 320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Shape 321"/>
          <p:cNvSpPr/>
          <p:nvPr/>
        </p:nvSpPr>
        <p:spPr>
          <a:xfrm>
            <a:off x="8250311" y="5066325"/>
            <a:ext cx="893700" cy="771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Shape 322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Shape 323"/>
          <p:cNvSpPr/>
          <p:nvPr/>
        </p:nvSpPr>
        <p:spPr>
          <a:xfrm>
            <a:off x="893709" y="5066325"/>
            <a:ext cx="6462600" cy="771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Пустой слайд" type="blank">
  <p:cSld name="BLANK"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6" name="Shape 326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7" name="Shape 327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объект" type="obj">
  <p:cSld name="OBJECT"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/>
          <p:nvPr>
            <p:ph type="title"/>
          </p:nvPr>
        </p:nvSpPr>
        <p:spPr>
          <a:xfrm>
            <a:off x="893700" y="205988"/>
            <a:ext cx="6462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b="0" i="0" sz="3600" u="none" cap="none" strike="noStrik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b="0" i="0" sz="3600" u="none" cap="none" strike="noStrik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b="0" i="0" sz="3600" u="none" cap="none" strike="noStrik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b="0" i="0" sz="3600" u="none" cap="none" strike="noStrik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b="0" i="0" sz="3600" u="none" cap="none" strike="noStrik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b="0" i="0" sz="3600" u="none" cap="none" strike="noStrik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b="0" i="0" sz="3600" u="none" cap="none" strike="noStrik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b="0" i="0" sz="3600" u="none" cap="none" strike="noStrik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b="0" i="0" sz="3600" u="none" cap="none" strike="noStrik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334" name="Shape 334"/>
          <p:cNvSpPr txBox="1"/>
          <p:nvPr>
            <p:ph idx="1" type="body"/>
          </p:nvPr>
        </p:nvSpPr>
        <p:spPr>
          <a:xfrm>
            <a:off x="893700" y="1373588"/>
            <a:ext cx="6462600" cy="35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91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ts val="3000"/>
              <a:buFont typeface="Lato"/>
              <a:buChar char="▷"/>
              <a:defRPr b="0" i="0" sz="30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○"/>
              <a:defRPr b="0" i="0" sz="24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■"/>
              <a:defRPr b="0" i="0" sz="24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b="0" i="0" sz="18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b="0" i="0" sz="18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b="0" i="0" sz="18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b="0" i="0" sz="18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b="0" i="0" sz="18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b="0" i="0" sz="18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35" name="Shape 335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6" name="Shape 336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7" name="Shape 337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0" name="Shape 34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1" name="Shape 3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4" name="Shape 3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7" name="Shape 34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8" name="Shape 3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1" name="Shape 35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2" name="Shape 352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3" name="Shape 35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6" name="Shape 35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9" name="Shape 35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0" name="Shape 36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3" name="Shape 36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Shape 366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7" name="Shape 36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8" name="Shape 368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9" name="Shape 36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/>
        </p:txBody>
      </p:sp>
      <p:sp>
        <p:nvSpPr>
          <p:cNvPr id="372" name="Shape 37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t>xx%</a:t>
            </a:r>
          </a:p>
        </p:txBody>
      </p:sp>
      <p:sp>
        <p:nvSpPr>
          <p:cNvPr id="375" name="Shape 375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6" name="Shape 37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0" showMasterSp="0">
  <p:cSld name="TITLE_AND_BODY_1"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/>
          <p:nvPr>
            <p:ph idx="12" type="sldNum"/>
          </p:nvPr>
        </p:nvSpPr>
        <p:spPr>
          <a:xfrm>
            <a:off x="7275984" y="5029646"/>
            <a:ext cx="90300" cy="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Gill Sans"/>
              <a:buNone/>
              <a:defRPr b="0" i="0" sz="7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Gill Sans"/>
              <a:buNone/>
              <a:defRPr b="0" i="0" sz="7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Gill Sans"/>
              <a:buNone/>
              <a:defRPr b="0" i="0" sz="7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Gill Sans"/>
              <a:buNone/>
              <a:defRPr b="0" i="0" sz="7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Gill Sans"/>
              <a:buNone/>
              <a:defRPr b="0" i="0" sz="7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Gill Sans"/>
              <a:buNone/>
              <a:defRPr b="0" i="0" sz="7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Gill Sans"/>
              <a:buNone/>
              <a:defRPr b="0" i="0" sz="7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Gill Sans"/>
              <a:buNone/>
              <a:defRPr b="0" i="0" sz="7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Gill Sans"/>
              <a:buNone/>
              <a:defRPr b="0" i="0" sz="7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>
  <p:cSld name="Blank"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Зображення" id="382" name="Shape 3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983" y="179303"/>
            <a:ext cx="1227535" cy="327194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Shape 383"/>
          <p:cNvSpPr/>
          <p:nvPr/>
        </p:nvSpPr>
        <p:spPr>
          <a:xfrm>
            <a:off x="-15875" y="733425"/>
            <a:ext cx="9168600" cy="3858900"/>
          </a:xfrm>
          <a:prstGeom prst="rect">
            <a:avLst/>
          </a:prstGeom>
          <a:solidFill>
            <a:srgbClr val="2E99EE"/>
          </a:solidFill>
          <a:ln>
            <a:noFill/>
          </a:ln>
        </p:spPr>
        <p:txBody>
          <a:bodyPr anchorCtr="0" anchor="ctr" bIns="26775" lIns="26775" spcFirstLastPara="1" rIns="26775" wrap="square" tIns="26775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Verdana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Зображення" id="384" name="Shape 3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75070" y="103372"/>
            <a:ext cx="598820" cy="479056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Shape 385"/>
          <p:cNvSpPr txBox="1"/>
          <p:nvPr>
            <p:ph idx="12" type="sldNum"/>
          </p:nvPr>
        </p:nvSpPr>
        <p:spPr>
          <a:xfrm>
            <a:off x="7275984" y="5029646"/>
            <a:ext cx="90300" cy="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Gill Sans"/>
              <a:buNone/>
              <a:defRPr b="0" i="0" sz="7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Gill Sans"/>
              <a:buNone/>
              <a:defRPr b="0" i="0" sz="7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Gill Sans"/>
              <a:buNone/>
              <a:defRPr b="0" i="0" sz="7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Gill Sans"/>
              <a:buNone/>
              <a:defRPr b="0" i="0" sz="7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Gill Sans"/>
              <a:buNone/>
              <a:defRPr b="0" i="0" sz="7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Gill Sans"/>
              <a:buNone/>
              <a:defRPr b="0" i="0" sz="7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Gill Sans"/>
              <a:buNone/>
              <a:defRPr b="0" i="0" sz="7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Gill Sans"/>
              <a:buNone/>
              <a:defRPr b="0" i="0" sz="7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Gill Sans"/>
              <a:buNone/>
              <a:defRPr b="0" i="0" sz="7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" showMasterSp="0">
  <p:cSld name="TITLE_AND_BODY_2"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7267131_1979043415683374_16090733_o.jpg" id="387" name="Shape 3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303328" y="0"/>
            <a:ext cx="7715250" cy="51435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8" name="Shape 388"/>
          <p:cNvCxnSpPr/>
          <p:nvPr/>
        </p:nvCxnSpPr>
        <p:spPr>
          <a:xfrm rot="10800000">
            <a:off x="1792492" y="1418689"/>
            <a:ext cx="0" cy="361800"/>
          </a:xfrm>
          <a:prstGeom prst="straightConnector1">
            <a:avLst/>
          </a:prstGeom>
          <a:noFill/>
          <a:ln cap="sq" cmpd="sng" w="101600">
            <a:solidFill>
              <a:schemeClr val="accent1"/>
            </a:solidFill>
            <a:prstDash val="solid"/>
            <a:bevel/>
            <a:headEnd len="sm" w="sm" type="none"/>
            <a:tailEnd len="sm" w="sm" type="none"/>
          </a:ln>
        </p:spPr>
      </p:cxnSp>
      <p:cxnSp>
        <p:nvCxnSpPr>
          <p:cNvPr id="389" name="Shape 389"/>
          <p:cNvCxnSpPr/>
          <p:nvPr/>
        </p:nvCxnSpPr>
        <p:spPr>
          <a:xfrm>
            <a:off x="1792492" y="1418835"/>
            <a:ext cx="457200" cy="0"/>
          </a:xfrm>
          <a:prstGeom prst="straightConnector1">
            <a:avLst/>
          </a:prstGeom>
          <a:noFill/>
          <a:ln cap="sq" cmpd="sng" w="101600">
            <a:solidFill>
              <a:schemeClr val="accent1"/>
            </a:solidFill>
            <a:prstDash val="solid"/>
            <a:bevel/>
            <a:headEnd len="sm" w="sm" type="none"/>
            <a:tailEnd len="sm" w="sm" type="none"/>
          </a:ln>
        </p:spPr>
      </p:cxnSp>
      <p:cxnSp>
        <p:nvCxnSpPr>
          <p:cNvPr id="390" name="Shape 390"/>
          <p:cNvCxnSpPr/>
          <p:nvPr/>
        </p:nvCxnSpPr>
        <p:spPr>
          <a:xfrm rot="10800000">
            <a:off x="7037612" y="3044924"/>
            <a:ext cx="0" cy="361800"/>
          </a:xfrm>
          <a:prstGeom prst="straightConnector1">
            <a:avLst/>
          </a:prstGeom>
          <a:noFill/>
          <a:ln cap="sq" cmpd="sng" w="101600">
            <a:solidFill>
              <a:schemeClr val="accent1"/>
            </a:solidFill>
            <a:prstDash val="solid"/>
            <a:bevel/>
            <a:headEnd len="sm" w="sm" type="none"/>
            <a:tailEnd len="sm" w="sm" type="none"/>
          </a:ln>
        </p:spPr>
      </p:cxnSp>
      <p:cxnSp>
        <p:nvCxnSpPr>
          <p:cNvPr id="391" name="Shape 391"/>
          <p:cNvCxnSpPr/>
          <p:nvPr/>
        </p:nvCxnSpPr>
        <p:spPr>
          <a:xfrm>
            <a:off x="6580550" y="3406723"/>
            <a:ext cx="457200" cy="0"/>
          </a:xfrm>
          <a:prstGeom prst="straightConnector1">
            <a:avLst/>
          </a:prstGeom>
          <a:noFill/>
          <a:ln cap="sq" cmpd="sng" w="101600">
            <a:solidFill>
              <a:schemeClr val="accent1"/>
            </a:solidFill>
            <a:prstDash val="solid"/>
            <a:bevel/>
            <a:headEnd len="sm" w="sm" type="none"/>
            <a:tailEnd len="sm" w="sm" type="none"/>
          </a:ln>
        </p:spPr>
      </p:cxnSp>
      <p:pic>
        <p:nvPicPr>
          <p:cNvPr descr="Зображення" id="392" name="Shape 3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130337"/>
            <a:ext cx="7235232" cy="2023604"/>
          </a:xfrm>
          <a:prstGeom prst="rect">
            <a:avLst/>
          </a:prstGeom>
          <a:noFill/>
          <a:ln>
            <a:noFill/>
          </a:ln>
          <a:effectLst>
            <a:outerShdw blurRad="177800" rotWithShape="0" dir="16200000" dist="88900">
              <a:srgbClr val="000000">
                <a:alpha val="69410"/>
              </a:srgbClr>
            </a:outerShdw>
          </a:effectLst>
        </p:spPr>
      </p:pic>
      <p:sp>
        <p:nvSpPr>
          <p:cNvPr id="393" name="Shape 393"/>
          <p:cNvSpPr txBox="1"/>
          <p:nvPr>
            <p:ph idx="12" type="sldNum"/>
          </p:nvPr>
        </p:nvSpPr>
        <p:spPr>
          <a:xfrm>
            <a:off x="4427546" y="4115692"/>
            <a:ext cx="2022300" cy="20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150" lIns="20150" spcFirstLastPara="1" rIns="20150" wrap="square" tIns="201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EFAULT SLIDE" showMasterSp="0">
  <p:cSld name="DEFAULT SLIDE"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5" name="Shape 395"/>
          <p:cNvCxnSpPr/>
          <p:nvPr/>
        </p:nvCxnSpPr>
        <p:spPr>
          <a:xfrm>
            <a:off x="352425" y="342900"/>
            <a:ext cx="0" cy="514200"/>
          </a:xfrm>
          <a:prstGeom prst="straightConnector1">
            <a:avLst/>
          </a:prstGeom>
          <a:noFill/>
          <a:ln cap="flat" cmpd="sng" w="635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96" name="Shape 396"/>
          <p:cNvSpPr txBox="1"/>
          <p:nvPr>
            <p:ph type="title"/>
          </p:nvPr>
        </p:nvSpPr>
        <p:spPr>
          <a:xfrm>
            <a:off x="438150" y="285705"/>
            <a:ext cx="2724300" cy="6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"/>
              <a:buNone/>
              <a:defRPr b="1" i="0" sz="2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" type="title">
  <p:cSld name="TITLE"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5" name="Shape 405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6" name="Shape 406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7" name="Shape 407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8" name="Shape 408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Пустой слайд" type="blank">
  <p:cSld name="BLANK"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1" name="Shape 411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2" name="Shape 412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объект" type="obj">
  <p:cSld name="OBJECT"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5" name="Shape 415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6" name="Shape 416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7" name="Shape 417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8" name="Shape 418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олько заголовок" type="titleOnly">
  <p:cSld name="TITLE_ONLY"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1" name="Shape 421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2" name="Shape 422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3" name="Shape 42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Объект с подписью" type="objTx">
  <p:cSld name="OBJECT_WITH_CAPTION_TEXT"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 txBox="1"/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6" name="Shape 426"/>
          <p:cNvSpPr txBox="1"/>
          <p:nvPr>
            <p:ph idx="1" type="body"/>
          </p:nvPr>
        </p:nvSpPr>
        <p:spPr>
          <a:xfrm>
            <a:off x="3575050" y="204788"/>
            <a:ext cx="5111700" cy="43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7" name="Shape 427"/>
          <p:cNvSpPr txBox="1"/>
          <p:nvPr>
            <p:ph idx="2" type="body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8" name="Shape 428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9" name="Shape 429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0" name="Shape 430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Два объекта" type="twoObj">
  <p:cSld name="TWO_OBJECTS"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3" name="Shape 433"/>
          <p:cNvSpPr txBox="1"/>
          <p:nvPr>
            <p:ph idx="1" type="body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4" name="Shape 434"/>
          <p:cNvSpPr txBox="1"/>
          <p:nvPr>
            <p:ph idx="2" type="body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5" name="Shape 435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6" name="Shape 436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7" name="Shape 437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раздела" type="secHead">
  <p:cSld name="SECTION_HEADER"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 txBox="1"/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0" name="Shape 440"/>
          <p:cNvSpPr txBox="1"/>
          <p:nvPr>
            <p:ph idx="1" type="body"/>
          </p:nvPr>
        </p:nvSpPr>
        <p:spPr>
          <a:xfrm>
            <a:off x="722313" y="2180035"/>
            <a:ext cx="77724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1" name="Shape 441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2" name="Shape 442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3" name="Shape 44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Сравнение" type="twoTxTwoObj">
  <p:cSld name="TWO_OBJECTS_WITH_TEXT"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6" name="Shape 446"/>
          <p:cNvSpPr txBox="1"/>
          <p:nvPr>
            <p:ph idx="1" type="body"/>
          </p:nvPr>
        </p:nvSpPr>
        <p:spPr>
          <a:xfrm>
            <a:off x="457200" y="1151335"/>
            <a:ext cx="40401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7" name="Shape 447"/>
          <p:cNvSpPr txBox="1"/>
          <p:nvPr>
            <p:ph idx="2" type="body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8" name="Shape 448"/>
          <p:cNvSpPr txBox="1"/>
          <p:nvPr>
            <p:ph idx="3" type="body"/>
          </p:nvPr>
        </p:nvSpPr>
        <p:spPr>
          <a:xfrm>
            <a:off x="4645025" y="1151335"/>
            <a:ext cx="40419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9" name="Shape 449"/>
          <p:cNvSpPr txBox="1"/>
          <p:nvPr>
            <p:ph idx="4" type="body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0" name="Shape 450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1" name="Shape 451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2" name="Shape 452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Рисунок с подписью" type="picTx">
  <p:cSld name="PICTURE_WITH_CAPTION_TEXT"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hape 454"/>
          <p:cNvSpPr txBox="1"/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5" name="Shape 455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6" name="Shape 456"/>
          <p:cNvSpPr txBox="1"/>
          <p:nvPr>
            <p:ph idx="1" type="body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7" name="Shape 457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8" name="Shape 458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9" name="Shape 459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вертикальный текст" type="vertTx">
  <p:cSld name="VERTICAL_TEXT"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2" name="Shape 462"/>
          <p:cNvSpPr txBox="1"/>
          <p:nvPr>
            <p:ph idx="1" type="body"/>
          </p:nvPr>
        </p:nvSpPr>
        <p:spPr>
          <a:xfrm rot="5400000">
            <a:off x="2874750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3" name="Shape 46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4" name="Shape 464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5" name="Shape 465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Вертикальный заголовок и текст" type="vertTitleAndTx">
  <p:cSld name="VERTICAL_TITLE_AND_VERTICAL_TEXT"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hape 467"/>
          <p:cNvSpPr txBox="1"/>
          <p:nvPr>
            <p:ph type="title"/>
          </p:nvPr>
        </p:nvSpPr>
        <p:spPr>
          <a:xfrm rot="5400000">
            <a:off x="5463750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8" name="Shape 468"/>
          <p:cNvSpPr txBox="1"/>
          <p:nvPr>
            <p:ph idx="1" type="body"/>
          </p:nvPr>
        </p:nvSpPr>
        <p:spPr>
          <a:xfrm rot="5400000">
            <a:off x="1272750" y="-609572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9" name="Shape 469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0" name="Shape 470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1" name="Shape 471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" type="title">
  <p:cSld name="TITLE"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Shape 479"/>
          <p:cNvSpPr txBox="1"/>
          <p:nvPr>
            <p:ph type="ctrTitle"/>
          </p:nvPr>
        </p:nvSpPr>
        <p:spPr>
          <a:xfrm>
            <a:off x="685800" y="1597825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480" name="Shape 480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/>
          <a:lstStyle>
            <a:lvl1pPr indent="0" lvl="0" marL="0" marR="0" rtl="0" algn="ctr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1" name="Shape 481"/>
          <p:cNvSpPr txBox="1"/>
          <p:nvPr>
            <p:ph idx="10" type="dt"/>
          </p:nvPr>
        </p:nvSpPr>
        <p:spPr>
          <a:xfrm>
            <a:off x="457200" y="4767269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2" name="Shape 482"/>
          <p:cNvSpPr txBox="1"/>
          <p:nvPr>
            <p:ph idx="11" type="ftr"/>
          </p:nvPr>
        </p:nvSpPr>
        <p:spPr>
          <a:xfrm>
            <a:off x="3124200" y="4767269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3" name="Shape 483"/>
          <p:cNvSpPr txBox="1"/>
          <p:nvPr>
            <p:ph idx="12" type="sldNum"/>
          </p:nvPr>
        </p:nvSpPr>
        <p:spPr>
          <a:xfrm>
            <a:off x="6553200" y="4767269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объект" type="obj">
  <p:cSld name="OBJECT"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Shape 48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486" name="Shape 486"/>
          <p:cNvSpPr txBox="1"/>
          <p:nvPr>
            <p:ph idx="1" type="body"/>
          </p:nvPr>
        </p:nvSpPr>
        <p:spPr>
          <a:xfrm>
            <a:off x="457200" y="1200153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/>
          <a:lstStyle>
            <a:lvl1pPr indent="-381000" lvl="0" marL="4572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7" name="Shape 487"/>
          <p:cNvSpPr txBox="1"/>
          <p:nvPr>
            <p:ph idx="10" type="dt"/>
          </p:nvPr>
        </p:nvSpPr>
        <p:spPr>
          <a:xfrm>
            <a:off x="457200" y="4767269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8" name="Shape 488"/>
          <p:cNvSpPr txBox="1"/>
          <p:nvPr>
            <p:ph idx="11" type="ftr"/>
          </p:nvPr>
        </p:nvSpPr>
        <p:spPr>
          <a:xfrm>
            <a:off x="3124200" y="4767269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9" name="Shape 489"/>
          <p:cNvSpPr txBox="1"/>
          <p:nvPr>
            <p:ph idx="12" type="sldNum"/>
          </p:nvPr>
        </p:nvSpPr>
        <p:spPr>
          <a:xfrm>
            <a:off x="6553200" y="4767269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раздела" type="secHead">
  <p:cSld name="SECTION_HEADER"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/>
          <p:cNvSpPr txBox="1"/>
          <p:nvPr>
            <p:ph type="title"/>
          </p:nvPr>
        </p:nvSpPr>
        <p:spPr>
          <a:xfrm>
            <a:off x="722313" y="3305182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  <a:defRPr b="1" i="0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492" name="Shape 492"/>
          <p:cNvSpPr txBox="1"/>
          <p:nvPr>
            <p:ph idx="1" type="body"/>
          </p:nvPr>
        </p:nvSpPr>
        <p:spPr>
          <a:xfrm>
            <a:off x="722313" y="2180035"/>
            <a:ext cx="77724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/>
          <a:lstStyle>
            <a:lvl1pPr indent="-228600" lvl="0" marL="457200" marR="0" rtl="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3" name="Shape 493"/>
          <p:cNvSpPr txBox="1"/>
          <p:nvPr>
            <p:ph idx="10" type="dt"/>
          </p:nvPr>
        </p:nvSpPr>
        <p:spPr>
          <a:xfrm>
            <a:off x="457200" y="4767269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4" name="Shape 494"/>
          <p:cNvSpPr txBox="1"/>
          <p:nvPr>
            <p:ph idx="11" type="ftr"/>
          </p:nvPr>
        </p:nvSpPr>
        <p:spPr>
          <a:xfrm>
            <a:off x="3124200" y="4767269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5" name="Shape 495"/>
          <p:cNvSpPr txBox="1"/>
          <p:nvPr>
            <p:ph idx="12" type="sldNum"/>
          </p:nvPr>
        </p:nvSpPr>
        <p:spPr>
          <a:xfrm>
            <a:off x="6553200" y="4767269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Два объекта" type="twoObj">
  <p:cSld name="TWO_OBJECTS"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Shape 49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498" name="Shape 498"/>
          <p:cNvSpPr txBox="1"/>
          <p:nvPr>
            <p:ph idx="1" type="body"/>
          </p:nvPr>
        </p:nvSpPr>
        <p:spPr>
          <a:xfrm>
            <a:off x="609600" y="1200153"/>
            <a:ext cx="54102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/>
          <a:lstStyle>
            <a:lvl1pPr indent="-36195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9" name="Shape 499"/>
          <p:cNvSpPr txBox="1"/>
          <p:nvPr>
            <p:ph idx="2" type="body"/>
          </p:nvPr>
        </p:nvSpPr>
        <p:spPr>
          <a:xfrm>
            <a:off x="6172200" y="1200153"/>
            <a:ext cx="54102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/>
          <a:lstStyle>
            <a:lvl1pPr indent="-36195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0" name="Shape 500"/>
          <p:cNvSpPr txBox="1"/>
          <p:nvPr>
            <p:ph idx="10" type="dt"/>
          </p:nvPr>
        </p:nvSpPr>
        <p:spPr>
          <a:xfrm>
            <a:off x="457200" y="4767269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1" name="Shape 501"/>
          <p:cNvSpPr txBox="1"/>
          <p:nvPr>
            <p:ph idx="11" type="ftr"/>
          </p:nvPr>
        </p:nvSpPr>
        <p:spPr>
          <a:xfrm>
            <a:off x="3124200" y="4767269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2" name="Shape 502"/>
          <p:cNvSpPr txBox="1"/>
          <p:nvPr>
            <p:ph idx="12" type="sldNum"/>
          </p:nvPr>
        </p:nvSpPr>
        <p:spPr>
          <a:xfrm>
            <a:off x="6553200" y="4767269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Сравнение" type="twoTxTwoObj">
  <p:cSld name="TWO_OBJECTS_WITH_TEXT"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05" name="Shape 505"/>
          <p:cNvSpPr txBox="1"/>
          <p:nvPr>
            <p:ph idx="1" type="body"/>
          </p:nvPr>
        </p:nvSpPr>
        <p:spPr>
          <a:xfrm>
            <a:off x="457200" y="1151335"/>
            <a:ext cx="40401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6" name="Shape 506"/>
          <p:cNvSpPr txBox="1"/>
          <p:nvPr>
            <p:ph idx="2" type="body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/>
          <a:lstStyle>
            <a:lvl1pPr indent="-3429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2385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4800" lvl="5" marL="27432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4800" lvl="6" marL="3200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4800" lvl="7" marL="3657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4800" lvl="8" marL="4114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7" name="Shape 507"/>
          <p:cNvSpPr txBox="1"/>
          <p:nvPr>
            <p:ph idx="3" type="body"/>
          </p:nvPr>
        </p:nvSpPr>
        <p:spPr>
          <a:xfrm>
            <a:off x="4645030" y="1151335"/>
            <a:ext cx="40416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8" name="Shape 508"/>
          <p:cNvSpPr txBox="1"/>
          <p:nvPr>
            <p:ph idx="4" type="body"/>
          </p:nvPr>
        </p:nvSpPr>
        <p:spPr>
          <a:xfrm>
            <a:off x="4645030" y="1631156"/>
            <a:ext cx="40416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/>
          <a:lstStyle>
            <a:lvl1pPr indent="-3429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2385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4800" lvl="5" marL="27432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4800" lvl="6" marL="3200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4800" lvl="7" marL="3657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4800" lvl="8" marL="4114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9" name="Shape 509"/>
          <p:cNvSpPr txBox="1"/>
          <p:nvPr>
            <p:ph idx="10" type="dt"/>
          </p:nvPr>
        </p:nvSpPr>
        <p:spPr>
          <a:xfrm>
            <a:off x="457200" y="4767269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0" name="Shape 510"/>
          <p:cNvSpPr txBox="1"/>
          <p:nvPr>
            <p:ph idx="11" type="ftr"/>
          </p:nvPr>
        </p:nvSpPr>
        <p:spPr>
          <a:xfrm>
            <a:off x="3124200" y="4767269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1" name="Shape 511"/>
          <p:cNvSpPr txBox="1"/>
          <p:nvPr>
            <p:ph idx="12" type="sldNum"/>
          </p:nvPr>
        </p:nvSpPr>
        <p:spPr>
          <a:xfrm>
            <a:off x="6553200" y="4767269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олько заголовок" type="titleOnly">
  <p:cSld name="TITLE_ONLY"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14" name="Shape 514"/>
          <p:cNvSpPr txBox="1"/>
          <p:nvPr>
            <p:ph idx="10" type="dt"/>
          </p:nvPr>
        </p:nvSpPr>
        <p:spPr>
          <a:xfrm>
            <a:off x="457200" y="4767269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5" name="Shape 515"/>
          <p:cNvSpPr txBox="1"/>
          <p:nvPr>
            <p:ph idx="11" type="ftr"/>
          </p:nvPr>
        </p:nvSpPr>
        <p:spPr>
          <a:xfrm>
            <a:off x="3124200" y="4767269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6" name="Shape 516"/>
          <p:cNvSpPr txBox="1"/>
          <p:nvPr>
            <p:ph idx="12" type="sldNum"/>
          </p:nvPr>
        </p:nvSpPr>
        <p:spPr>
          <a:xfrm>
            <a:off x="6553200" y="4767269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Пустой слайд" type="blank">
  <p:cSld name="BLANK"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 txBox="1"/>
          <p:nvPr>
            <p:ph idx="10" type="dt"/>
          </p:nvPr>
        </p:nvSpPr>
        <p:spPr>
          <a:xfrm>
            <a:off x="457200" y="4767269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9" name="Shape 519"/>
          <p:cNvSpPr txBox="1"/>
          <p:nvPr>
            <p:ph idx="11" type="ftr"/>
          </p:nvPr>
        </p:nvSpPr>
        <p:spPr>
          <a:xfrm>
            <a:off x="3124200" y="4767269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0" name="Shape 520"/>
          <p:cNvSpPr txBox="1"/>
          <p:nvPr>
            <p:ph idx="12" type="sldNum"/>
          </p:nvPr>
        </p:nvSpPr>
        <p:spPr>
          <a:xfrm>
            <a:off x="6553200" y="4767269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Объект с подписью" type="objTx">
  <p:cSld name="OBJECT_WITH_CAPTION_TEXT"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Shape 522"/>
          <p:cNvSpPr txBox="1"/>
          <p:nvPr>
            <p:ph type="title"/>
          </p:nvPr>
        </p:nvSpPr>
        <p:spPr>
          <a:xfrm>
            <a:off x="457202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23" name="Shape 523"/>
          <p:cNvSpPr txBox="1"/>
          <p:nvPr>
            <p:ph idx="1" type="body"/>
          </p:nvPr>
        </p:nvSpPr>
        <p:spPr>
          <a:xfrm>
            <a:off x="3575050" y="204789"/>
            <a:ext cx="5111700" cy="43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/>
          <a:lstStyle>
            <a:lvl1pPr indent="-381000" lvl="0" marL="4572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4" name="Shape 524"/>
          <p:cNvSpPr txBox="1"/>
          <p:nvPr>
            <p:ph idx="2" type="body"/>
          </p:nvPr>
        </p:nvSpPr>
        <p:spPr>
          <a:xfrm>
            <a:off x="457202" y="1076326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/>
          <a:lstStyle>
            <a:lvl1pPr indent="-228600" lvl="0" marL="4572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5" name="Shape 525"/>
          <p:cNvSpPr txBox="1"/>
          <p:nvPr>
            <p:ph idx="10" type="dt"/>
          </p:nvPr>
        </p:nvSpPr>
        <p:spPr>
          <a:xfrm>
            <a:off x="457200" y="4767269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6" name="Shape 526"/>
          <p:cNvSpPr txBox="1"/>
          <p:nvPr>
            <p:ph idx="11" type="ftr"/>
          </p:nvPr>
        </p:nvSpPr>
        <p:spPr>
          <a:xfrm>
            <a:off x="3124200" y="4767269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7" name="Shape 527"/>
          <p:cNvSpPr txBox="1"/>
          <p:nvPr>
            <p:ph idx="12" type="sldNum"/>
          </p:nvPr>
        </p:nvSpPr>
        <p:spPr>
          <a:xfrm>
            <a:off x="6553200" y="4767269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Рисунок с подписью" type="picTx">
  <p:cSld name="PICTURE_WITH_CAPTION_TEXT"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Shape 529"/>
          <p:cNvSpPr txBox="1"/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30" name="Shape 530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/>
          <a:lstStyle>
            <a:lvl1pPr indent="0" lvl="0" marL="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1" name="Shape 531"/>
          <p:cNvSpPr txBox="1"/>
          <p:nvPr>
            <p:ph idx="1" type="body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/>
          <a:lstStyle>
            <a:lvl1pPr indent="-228600" lvl="0" marL="4572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2" name="Shape 532"/>
          <p:cNvSpPr txBox="1"/>
          <p:nvPr>
            <p:ph idx="10" type="dt"/>
          </p:nvPr>
        </p:nvSpPr>
        <p:spPr>
          <a:xfrm>
            <a:off x="457200" y="4767269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3" name="Shape 533"/>
          <p:cNvSpPr txBox="1"/>
          <p:nvPr>
            <p:ph idx="11" type="ftr"/>
          </p:nvPr>
        </p:nvSpPr>
        <p:spPr>
          <a:xfrm>
            <a:off x="3124200" y="4767269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4" name="Shape 534"/>
          <p:cNvSpPr txBox="1"/>
          <p:nvPr>
            <p:ph idx="12" type="sldNum"/>
          </p:nvPr>
        </p:nvSpPr>
        <p:spPr>
          <a:xfrm>
            <a:off x="6553200" y="4767269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вертикальный текст" type="vertTx">
  <p:cSld name="VERTICAL_TEXT"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Shape 53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37" name="Shape 537"/>
          <p:cNvSpPr txBox="1"/>
          <p:nvPr>
            <p:ph idx="1" type="body"/>
          </p:nvPr>
        </p:nvSpPr>
        <p:spPr>
          <a:xfrm rot="5400000">
            <a:off x="2874750" y="-1217397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/>
          <a:lstStyle>
            <a:lvl1pPr indent="-381000" lvl="0" marL="4572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8" name="Shape 538"/>
          <p:cNvSpPr txBox="1"/>
          <p:nvPr>
            <p:ph idx="10" type="dt"/>
          </p:nvPr>
        </p:nvSpPr>
        <p:spPr>
          <a:xfrm>
            <a:off x="457200" y="4767269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9" name="Shape 539"/>
          <p:cNvSpPr txBox="1"/>
          <p:nvPr>
            <p:ph idx="11" type="ftr"/>
          </p:nvPr>
        </p:nvSpPr>
        <p:spPr>
          <a:xfrm>
            <a:off x="3124200" y="4767269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0" name="Shape 540"/>
          <p:cNvSpPr txBox="1"/>
          <p:nvPr>
            <p:ph idx="12" type="sldNum"/>
          </p:nvPr>
        </p:nvSpPr>
        <p:spPr>
          <a:xfrm>
            <a:off x="6553200" y="4767269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Вертикальный заголовок и текст" type="vertTitleAndTx">
  <p:cSld name="VERTICAL_TITLE_AND_VERTICAL_TEXT"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Shape 542"/>
          <p:cNvSpPr txBox="1"/>
          <p:nvPr>
            <p:ph type="title"/>
          </p:nvPr>
        </p:nvSpPr>
        <p:spPr>
          <a:xfrm rot="5400000">
            <a:off x="8016450" y="1028729"/>
            <a:ext cx="43887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43" name="Shape 543"/>
          <p:cNvSpPr txBox="1"/>
          <p:nvPr>
            <p:ph idx="1" type="body"/>
          </p:nvPr>
        </p:nvSpPr>
        <p:spPr>
          <a:xfrm rot="5400000">
            <a:off x="2453850" y="-1638271"/>
            <a:ext cx="4388700" cy="80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/>
          <a:lstStyle>
            <a:lvl1pPr indent="-381000" lvl="0" marL="4572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4" name="Shape 544"/>
          <p:cNvSpPr txBox="1"/>
          <p:nvPr>
            <p:ph idx="10" type="dt"/>
          </p:nvPr>
        </p:nvSpPr>
        <p:spPr>
          <a:xfrm>
            <a:off x="457200" y="4767269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5" name="Shape 545"/>
          <p:cNvSpPr txBox="1"/>
          <p:nvPr>
            <p:ph idx="11" type="ftr"/>
          </p:nvPr>
        </p:nvSpPr>
        <p:spPr>
          <a:xfrm>
            <a:off x="3124200" y="4767269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6" name="Shape 546"/>
          <p:cNvSpPr txBox="1"/>
          <p:nvPr>
            <p:ph idx="12" type="sldNum"/>
          </p:nvPr>
        </p:nvSpPr>
        <p:spPr>
          <a:xfrm>
            <a:off x="6553200" y="4767269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5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10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6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87.xml"/><Relationship Id="rId2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9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5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3.xml"/><Relationship Id="rId8" Type="http://schemas.openxmlformats.org/officeDocument/2006/relationships/slideLayout" Target="../slideLayouts/slideLayout94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2.xml"/><Relationship Id="rId6" Type="http://schemas.openxmlformats.org/officeDocument/2006/relationships/theme" Target="../theme/theme6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7.xml"/><Relationship Id="rId6" Type="http://schemas.openxmlformats.org/officeDocument/2006/relationships/theme" Target="../theme/theme3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9.xml"/><Relationship Id="rId3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2.xml"/><Relationship Id="rId6" Type="http://schemas.openxmlformats.org/officeDocument/2006/relationships/theme" Target="../theme/theme11.xml"/></Relationships>
</file>

<file path=ppt/slideMasters/_rels/slideMaster6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2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4.xml"/><Relationship Id="rId3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7.xml"/><Relationship Id="rId6" Type="http://schemas.openxmlformats.org/officeDocument/2006/relationships/slideLayout" Target="../slideLayouts/slideLayout48.xml"/><Relationship Id="rId7" Type="http://schemas.openxmlformats.org/officeDocument/2006/relationships/slideLayout" Target="../slideLayouts/slideLayout49.xml"/><Relationship Id="rId8" Type="http://schemas.openxmlformats.org/officeDocument/2006/relationships/slideLayout" Target="../slideLayouts/slideLayout50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8.xml"/><Relationship Id="rId6" Type="http://schemas.openxmlformats.org/officeDocument/2006/relationships/slideLayout" Target="../slideLayouts/slideLayout59.xml"/><Relationship Id="rId7" Type="http://schemas.openxmlformats.org/officeDocument/2006/relationships/theme" Target="../theme/theme7.xml"/></Relationships>
</file>

<file path=ppt/slideMasters/_rels/slideMaster8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60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3.xml"/><Relationship Id="rId17" Type="http://schemas.openxmlformats.org/officeDocument/2006/relationships/theme" Target="../theme/theme9.xml"/><Relationship Id="rId16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/Relationships>
</file>

<file path=ppt/slideMasters/_rels/slideMaster9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5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76.xml"/><Relationship Id="rId2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5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2.xml"/><Relationship Id="rId8" Type="http://schemas.openxmlformats.org/officeDocument/2006/relationships/slideLayout" Target="../slideLayouts/slideLayout8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>
        <p14:flip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Shape 47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474" name="Shape 474"/>
          <p:cNvSpPr txBox="1"/>
          <p:nvPr>
            <p:ph idx="1" type="body"/>
          </p:nvPr>
        </p:nvSpPr>
        <p:spPr>
          <a:xfrm>
            <a:off x="457200" y="1200153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/>
          <a:lstStyle>
            <a:lvl1pPr indent="-381000" lvl="0" marL="4572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5" name="Shape 475"/>
          <p:cNvSpPr txBox="1"/>
          <p:nvPr>
            <p:ph idx="10" type="dt"/>
          </p:nvPr>
        </p:nvSpPr>
        <p:spPr>
          <a:xfrm>
            <a:off x="457200" y="4767269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6" name="Shape 476"/>
          <p:cNvSpPr txBox="1"/>
          <p:nvPr>
            <p:ph idx="11" type="ftr"/>
          </p:nvPr>
        </p:nvSpPr>
        <p:spPr>
          <a:xfrm>
            <a:off x="3124200" y="4767269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7" name="Shape 477"/>
          <p:cNvSpPr txBox="1"/>
          <p:nvPr>
            <p:ph idx="12" type="sldNum"/>
          </p:nvPr>
        </p:nvSpPr>
        <p:spPr>
          <a:xfrm>
            <a:off x="6553200" y="4767269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mc:AlternateContent>
    <mc:Choice Requires="p14">
      <p:transition spd="slow">
        <p14:flip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</p:sldLayoutIdLst>
  <mc:AlternateContent>
    <mc:Choice Requires="p14">
      <p:transition spd="slow">
        <p14:flip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893700" y="205988"/>
            <a:ext cx="6462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b="0" i="0" sz="3600" u="none" cap="none" strike="noStrik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893700" y="1373588"/>
            <a:ext cx="6462600" cy="35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91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ts val="3000"/>
              <a:buFont typeface="Lato"/>
              <a:buChar char="▷"/>
              <a:defRPr b="0" i="0" sz="30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○"/>
              <a:defRPr b="0" i="0" sz="24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■"/>
              <a:defRPr b="0" i="0" sz="24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b="0" i="0" sz="18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b="0" i="0" sz="18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b="0" i="0" sz="18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b="0" i="0" sz="18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b="0" i="0" sz="18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b="0" i="0" sz="18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5" r:id="rId1"/>
    <p:sldLayoutId id="2147483676" r:id="rId2"/>
    <p:sldLayoutId id="2147483677" r:id="rId3"/>
    <p:sldLayoutId id="2147483678" r:id="rId4"/>
    <p:sldLayoutId id="2147483679" r:id="rId5"/>
  </p:sldLayoutIdLst>
  <mc:AlternateContent>
    <mc:Choice Requires="p14">
      <p:transition spd="slow">
        <p14:flip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type="title"/>
          </p:nvPr>
        </p:nvSpPr>
        <p:spPr>
          <a:xfrm>
            <a:off x="893700" y="205988"/>
            <a:ext cx="6462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b="0" i="0" sz="3600" u="none" cap="none" strike="noStrik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b="0" i="0" sz="3600" u="none" cap="none" strike="noStrik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b="0" i="0" sz="3600" u="none" cap="none" strike="noStrik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b="0" i="0" sz="3600" u="none" cap="none" strike="noStrik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b="0" i="0" sz="3600" u="none" cap="none" strike="noStrik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b="0" i="0" sz="3600" u="none" cap="none" strike="noStrik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b="0" i="0" sz="3600" u="none" cap="none" strike="noStrik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b="0" i="0" sz="3600" u="none" cap="none" strike="noStrik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b="0" i="0" sz="3600" u="none" cap="none" strike="noStrik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893700" y="1373588"/>
            <a:ext cx="6462600" cy="35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91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ts val="3000"/>
              <a:buFont typeface="Lato"/>
              <a:buChar char="▷"/>
              <a:defRPr b="0" i="0" sz="30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○"/>
              <a:defRPr b="0" i="0" sz="24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■"/>
              <a:defRPr b="0" i="0" sz="24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b="0" i="0" sz="18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b="0" i="0" sz="18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b="0" i="0" sz="18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b="0" i="0" sz="18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b="0" i="0" sz="18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b="0" i="0" sz="18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0" r:id="rId1"/>
    <p:sldLayoutId id="2147483681" r:id="rId2"/>
    <p:sldLayoutId id="2147483682" r:id="rId3"/>
    <p:sldLayoutId id="2147483683" r:id="rId4"/>
    <p:sldLayoutId id="2147483684" r:id="rId5"/>
  </p:sldLayoutIdLst>
  <mc:AlternateContent>
    <mc:Choice Requires="p14">
      <p:transition spd="slow">
        <p14:flip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type="title"/>
          </p:nvPr>
        </p:nvSpPr>
        <p:spPr>
          <a:xfrm>
            <a:off x="893700" y="205988"/>
            <a:ext cx="6462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b="0" i="0" sz="3600" u="none" cap="none" strike="noStrik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893700" y="1373588"/>
            <a:ext cx="6462600" cy="35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91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ts val="3000"/>
              <a:buFont typeface="Lato"/>
              <a:buChar char="▷"/>
              <a:defRPr b="0" i="0" sz="30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○"/>
              <a:defRPr b="0" i="0" sz="24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■"/>
              <a:defRPr b="0" i="0" sz="24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b="0" i="0" sz="18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b="0" i="0" sz="18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b="0" i="0" sz="18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b="0" i="0" sz="18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b="0" i="0" sz="18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b="0" i="0" sz="18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mc:AlternateContent>
    <mc:Choice Requires="p14">
      <p:transition spd="slow">
        <p14:flip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17" name="Shape 217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8" name="Shape 218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9" name="Shape 219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0" name="Shape 220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mc:AlternateContent>
    <mc:Choice Requires="p14">
      <p:transition spd="slow">
        <p14:flip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chemeClr val="lt1"/>
        </a:solidFill>
      </p:bgPr>
    </p:bg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/>
          <p:nvPr>
            <p:ph type="title"/>
          </p:nvPr>
        </p:nvSpPr>
        <p:spPr>
          <a:xfrm>
            <a:off x="893700" y="205988"/>
            <a:ext cx="6462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b="0" i="0" sz="3600" u="none" cap="none" strike="noStrik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292" name="Shape 292"/>
          <p:cNvSpPr txBox="1"/>
          <p:nvPr>
            <p:ph idx="1" type="body"/>
          </p:nvPr>
        </p:nvSpPr>
        <p:spPr>
          <a:xfrm>
            <a:off x="893700" y="1373588"/>
            <a:ext cx="6462600" cy="35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91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ts val="3000"/>
              <a:buFont typeface="Lato"/>
              <a:buChar char="▷"/>
              <a:defRPr b="0" i="0" sz="30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○"/>
              <a:defRPr b="0" i="0" sz="24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■"/>
              <a:defRPr b="0" i="0" sz="24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b="0" i="0" sz="18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b="0" i="0" sz="18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b="0" i="0" sz="18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b="0" i="0" sz="18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b="0" i="0" sz="18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b="0" i="0" sz="18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</p:sldLayoutIdLst>
  <mc:AlternateContent>
    <mc:Choice Requires="p14">
      <p:transition spd="slow">
        <p14:flip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0" name="Shape 3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1" name="Shape 3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mc:AlternateContent>
    <mc:Choice Requires="p14">
      <p:transition spd="slow">
        <p14:flip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9" name="Shape 399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0" name="Shape 400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1" name="Shape 401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2" name="Shape 402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mc:AlternateContent>
    <mc:Choice Requires="p14">
      <p:transition spd="slow">
        <p14:flip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Relationship Id="rId4" Type="http://schemas.openxmlformats.org/officeDocument/2006/relationships/image" Target="../media/image6.png"/><Relationship Id="rId5" Type="http://schemas.openxmlformats.org/officeDocument/2006/relationships/image" Target="../media/image5.png"/><Relationship Id="rId6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8.jpg"/><Relationship Id="rId4" Type="http://schemas.openxmlformats.org/officeDocument/2006/relationships/image" Target="../media/image20.jpg"/><Relationship Id="rId5" Type="http://schemas.openxmlformats.org/officeDocument/2006/relationships/image" Target="../media/image29.png"/><Relationship Id="rId6" Type="http://schemas.openxmlformats.org/officeDocument/2006/relationships/image" Target="../media/image2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7.png"/><Relationship Id="rId4" Type="http://schemas.openxmlformats.org/officeDocument/2006/relationships/image" Target="../media/image33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4.jpg"/><Relationship Id="rId4" Type="http://schemas.openxmlformats.org/officeDocument/2006/relationships/image" Target="../media/image36.jpg"/><Relationship Id="rId5" Type="http://schemas.openxmlformats.org/officeDocument/2006/relationships/image" Target="../media/image41.jpg"/><Relationship Id="rId6" Type="http://schemas.openxmlformats.org/officeDocument/2006/relationships/image" Target="../media/image39.png"/><Relationship Id="rId7" Type="http://schemas.openxmlformats.org/officeDocument/2006/relationships/image" Target="../media/image5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2.jpg"/><Relationship Id="rId4" Type="http://schemas.openxmlformats.org/officeDocument/2006/relationships/image" Target="../media/image46.jpg"/><Relationship Id="rId5" Type="http://schemas.openxmlformats.org/officeDocument/2006/relationships/image" Target="../media/image45.jpg"/><Relationship Id="rId6" Type="http://schemas.openxmlformats.org/officeDocument/2006/relationships/image" Target="../media/image43.jpg"/><Relationship Id="rId7" Type="http://schemas.openxmlformats.org/officeDocument/2006/relationships/image" Target="../media/image5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7.png"/><Relationship Id="rId4" Type="http://schemas.openxmlformats.org/officeDocument/2006/relationships/image" Target="../media/image40.png"/><Relationship Id="rId5" Type="http://schemas.openxmlformats.org/officeDocument/2006/relationships/image" Target="../media/image49.png"/><Relationship Id="rId6" Type="http://schemas.openxmlformats.org/officeDocument/2006/relationships/image" Target="../media/image5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Relationship Id="rId4" Type="http://schemas.openxmlformats.org/officeDocument/2006/relationships/image" Target="../media/image25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4.png"/><Relationship Id="rId4" Type="http://schemas.openxmlformats.org/officeDocument/2006/relationships/image" Target="../media/image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5.jpg"/><Relationship Id="rId4" Type="http://schemas.openxmlformats.org/officeDocument/2006/relationships/image" Target="../media/image5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6.png"/><Relationship Id="rId4" Type="http://schemas.openxmlformats.org/officeDocument/2006/relationships/image" Target="../media/image6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9.png"/><Relationship Id="rId4" Type="http://schemas.openxmlformats.org/officeDocument/2006/relationships/image" Target="../media/image62.png"/><Relationship Id="rId5" Type="http://schemas.openxmlformats.org/officeDocument/2006/relationships/image" Target="../media/image6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7.png"/></Relationships>
</file>

<file path=ppt/slides/_rels/slide27.xml.rels><?xml version="1.0" encoding="UTF-8" standalone="yes"?><Relationships xmlns="http://schemas.openxmlformats.org/package/2006/relationships"><Relationship Id="rId11" Type="http://schemas.openxmlformats.org/officeDocument/2006/relationships/image" Target="../media/image68.jpg"/><Relationship Id="rId10" Type="http://schemas.openxmlformats.org/officeDocument/2006/relationships/image" Target="../media/image73.png"/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66.jpg"/><Relationship Id="rId4" Type="http://schemas.openxmlformats.org/officeDocument/2006/relationships/image" Target="../media/image61.jpg"/><Relationship Id="rId9" Type="http://schemas.openxmlformats.org/officeDocument/2006/relationships/image" Target="../media/image63.jpg"/><Relationship Id="rId5" Type="http://schemas.openxmlformats.org/officeDocument/2006/relationships/image" Target="../media/image54.jpg"/><Relationship Id="rId6" Type="http://schemas.openxmlformats.org/officeDocument/2006/relationships/image" Target="../media/image65.jpg"/><Relationship Id="rId7" Type="http://schemas.openxmlformats.org/officeDocument/2006/relationships/image" Target="../media/image58.jpg"/><Relationship Id="rId8" Type="http://schemas.openxmlformats.org/officeDocument/2006/relationships/image" Target="../media/image67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70.png"/><Relationship Id="rId4" Type="http://schemas.openxmlformats.org/officeDocument/2006/relationships/image" Target="../media/image69.png"/><Relationship Id="rId9" Type="http://schemas.openxmlformats.org/officeDocument/2006/relationships/image" Target="../media/image77.png"/><Relationship Id="rId5" Type="http://schemas.openxmlformats.org/officeDocument/2006/relationships/image" Target="../media/image74.png"/><Relationship Id="rId6" Type="http://schemas.openxmlformats.org/officeDocument/2006/relationships/image" Target="../media/image71.png"/><Relationship Id="rId7" Type="http://schemas.openxmlformats.org/officeDocument/2006/relationships/image" Target="../media/image72.png"/><Relationship Id="rId8" Type="http://schemas.openxmlformats.org/officeDocument/2006/relationships/image" Target="../media/image7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76.png"/><Relationship Id="rId4" Type="http://schemas.openxmlformats.org/officeDocument/2006/relationships/image" Target="../media/image7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jpg"/><Relationship Id="rId4" Type="http://schemas.openxmlformats.org/officeDocument/2006/relationships/image" Target="../media/image2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jpg"/><Relationship Id="rId4" Type="http://schemas.openxmlformats.org/officeDocument/2006/relationships/image" Target="../media/image22.jpg"/><Relationship Id="rId5" Type="http://schemas.openxmlformats.org/officeDocument/2006/relationships/image" Target="../media/image26.png"/><Relationship Id="rId6" Type="http://schemas.openxmlformats.org/officeDocument/2006/relationships/image" Target="../media/image3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jpg"/><Relationship Id="rId4" Type="http://schemas.openxmlformats.org/officeDocument/2006/relationships/image" Target="../media/image3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jpg"/><Relationship Id="rId4" Type="http://schemas.openxmlformats.org/officeDocument/2006/relationships/image" Target="../media/image3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scontent-cdg2-1.xx.fbcdn.net/v/t1.0-9/15253568_1292067540851710_6036420112516915877_n.jpg?oh=4b2ed2e16a885e2327b0c81fb4f69ef2&amp;oe=58FC19E6" id="551" name="Shape 5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93600" y="0"/>
            <a:ext cx="4395475" cy="250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Shape 5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64974"/>
            <a:ext cx="4515100" cy="1719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1\Desktop\ЦРИ\лого\LOGOCID150.png" id="553" name="Shape 5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198" y="4230500"/>
            <a:ext cx="1570350" cy="913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Shape 554"/>
          <p:cNvSpPr txBox="1"/>
          <p:nvPr>
            <p:ph type="ctrTitle"/>
          </p:nvPr>
        </p:nvSpPr>
        <p:spPr>
          <a:xfrm>
            <a:off x="0" y="2847843"/>
            <a:ext cx="9144000" cy="1159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</a:pPr>
            <a:r>
              <a:rPr b="1" lang="uk">
                <a:solidFill>
                  <a:srgbClr val="FFC000"/>
                </a:solidFill>
                <a:latin typeface="Roboto"/>
                <a:ea typeface="Roboto"/>
                <a:cs typeface="Roboto"/>
                <a:sym typeface="Roboto"/>
              </a:rPr>
              <a:t>E-democracy: UA case</a:t>
            </a:r>
            <a:endParaRPr i="0" u="none" cap="none" strike="noStrike">
              <a:solidFill>
                <a:srgbClr val="2185C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5" name="Shape 555"/>
          <p:cNvSpPr txBox="1"/>
          <p:nvPr>
            <p:ph idx="4294967295" type="title"/>
          </p:nvPr>
        </p:nvSpPr>
        <p:spPr>
          <a:xfrm>
            <a:off x="1646550" y="4607875"/>
            <a:ext cx="51969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</a:pPr>
            <a:r>
              <a:rPr b="1" lang="uk" sz="3000">
                <a:solidFill>
                  <a:srgbClr val="2B608B"/>
                </a:solidFill>
                <a:latin typeface="Roboto"/>
                <a:ea typeface="Roboto"/>
                <a:cs typeface="Roboto"/>
                <a:sym typeface="Roboto"/>
              </a:rPr>
              <a:t>June’3, Minsk </a:t>
            </a:r>
            <a:endParaRPr i="0" sz="3000" u="none" cap="none" strike="noStrike">
              <a:solidFill>
                <a:srgbClr val="2B608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56" name="Shape 55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43627" y="4296050"/>
            <a:ext cx="2305150" cy="79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Shape 680"/>
          <p:cNvSpPr txBox="1"/>
          <p:nvPr>
            <p:ph type="title"/>
          </p:nvPr>
        </p:nvSpPr>
        <p:spPr>
          <a:xfrm>
            <a:off x="201425" y="483200"/>
            <a:ext cx="8552100" cy="106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uk" sz="3000">
                <a:solidFill>
                  <a:srgbClr val="FFC000"/>
                </a:solidFill>
                <a:latin typeface="Roboto"/>
                <a:ea typeface="Roboto"/>
                <a:cs typeface="Roboto"/>
                <a:sym typeface="Roboto"/>
              </a:rPr>
              <a:t>Which tools are more effective</a:t>
            </a:r>
            <a:endParaRPr b="1" sz="3000">
              <a:solidFill>
                <a:srgbClr val="FFC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uk" sz="3000">
                <a:solidFill>
                  <a:srgbClr val="1FBAD7"/>
                </a:solidFill>
                <a:latin typeface="Roboto"/>
                <a:ea typeface="Roboto"/>
                <a:cs typeface="Roboto"/>
                <a:sym typeface="Roboto"/>
              </a:rPr>
              <a:t>to develop democracy?</a:t>
            </a:r>
            <a:endParaRPr b="1" sz="3000">
              <a:solidFill>
                <a:srgbClr val="1FBAD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800"/>
              <a:buFont typeface="Times New Roman"/>
              <a:buNone/>
            </a:pPr>
            <a:r>
              <a:t/>
            </a:r>
            <a:endParaRPr b="1" sz="2400">
              <a:solidFill>
                <a:srgbClr val="1FBAD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681" name="Shape 681"/>
          <p:cNvGrpSpPr/>
          <p:nvPr/>
        </p:nvGrpSpPr>
        <p:grpSpPr>
          <a:xfrm>
            <a:off x="611560" y="2031690"/>
            <a:ext cx="7886700" cy="2366100"/>
            <a:chOff x="0" y="0"/>
            <a:chExt cx="7886700" cy="3154800"/>
          </a:xfrm>
        </p:grpSpPr>
        <p:sp>
          <p:nvSpPr>
            <p:cNvPr id="682" name="Shape 682"/>
            <p:cNvSpPr/>
            <p:nvPr/>
          </p:nvSpPr>
          <p:spPr>
            <a:xfrm>
              <a:off x="0" y="0"/>
              <a:ext cx="7886700" cy="3154800"/>
            </a:xfrm>
            <a:custGeom>
              <a:pathLst>
                <a:path extrusionOk="0" h="120000" w="120000">
                  <a:moveTo>
                    <a:pt x="0" y="50000"/>
                  </a:moveTo>
                  <a:lnTo>
                    <a:pt x="18001" y="0"/>
                  </a:lnTo>
                  <a:lnTo>
                    <a:pt x="18001" y="20000"/>
                  </a:lnTo>
                  <a:lnTo>
                    <a:pt x="60000" y="20000"/>
                  </a:lnTo>
                  <a:cubicBezTo>
                    <a:pt x="62071" y="20000"/>
                    <a:pt x="63750" y="22238"/>
                    <a:pt x="63750" y="25000"/>
                  </a:cubicBez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101999" y="40000"/>
                  </a:lnTo>
                  <a:lnTo>
                    <a:pt x="101999" y="20000"/>
                  </a:lnTo>
                  <a:lnTo>
                    <a:pt x="120000" y="70000"/>
                  </a:lnTo>
                  <a:lnTo>
                    <a:pt x="101999" y="120000"/>
                  </a:lnTo>
                  <a:lnTo>
                    <a:pt x="101999" y="100000"/>
                  </a:lnTo>
                  <a:lnTo>
                    <a:pt x="60000" y="100000"/>
                  </a:lnTo>
                  <a:cubicBezTo>
                    <a:pt x="57929" y="100000"/>
                    <a:pt x="56250" y="97762"/>
                    <a:pt x="56250" y="95000"/>
                  </a:cubicBezTo>
                  <a:lnTo>
                    <a:pt x="56250" y="80000"/>
                  </a:lnTo>
                  <a:lnTo>
                    <a:pt x="18001" y="80000"/>
                  </a:lnTo>
                  <a:lnTo>
                    <a:pt x="18001" y="100000"/>
                  </a:lnTo>
                  <a:close/>
                </a:path>
                <a:path extrusionOk="0" fill="darkenLess" h="120000" w="120000">
                  <a:moveTo>
                    <a:pt x="63750" y="25000"/>
                  </a:move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63750" y="40000"/>
                  </a:lnTo>
                  <a:close/>
                </a:path>
                <a:path extrusionOk="0" fill="none" h="120000" w="120000">
                  <a:moveTo>
                    <a:pt x="0" y="50000"/>
                  </a:moveTo>
                  <a:lnTo>
                    <a:pt x="18001" y="0"/>
                  </a:lnTo>
                  <a:lnTo>
                    <a:pt x="18001" y="20000"/>
                  </a:lnTo>
                  <a:lnTo>
                    <a:pt x="60000" y="20000"/>
                  </a:lnTo>
                  <a:cubicBezTo>
                    <a:pt x="62071" y="20000"/>
                    <a:pt x="63750" y="22238"/>
                    <a:pt x="63750" y="25000"/>
                  </a:cubicBez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101999" y="40000"/>
                  </a:lnTo>
                  <a:lnTo>
                    <a:pt x="101999" y="20000"/>
                  </a:lnTo>
                  <a:lnTo>
                    <a:pt x="120000" y="70000"/>
                  </a:lnTo>
                  <a:lnTo>
                    <a:pt x="101999" y="120000"/>
                  </a:lnTo>
                  <a:lnTo>
                    <a:pt x="101999" y="100000"/>
                  </a:lnTo>
                  <a:lnTo>
                    <a:pt x="60000" y="100000"/>
                  </a:lnTo>
                  <a:cubicBezTo>
                    <a:pt x="57929" y="100000"/>
                    <a:pt x="56250" y="97762"/>
                    <a:pt x="56250" y="95000"/>
                  </a:cubicBezTo>
                  <a:lnTo>
                    <a:pt x="56250" y="80000"/>
                  </a:lnTo>
                  <a:lnTo>
                    <a:pt x="18001" y="80000"/>
                  </a:lnTo>
                  <a:lnTo>
                    <a:pt x="18001" y="100000"/>
                  </a:lnTo>
                  <a:close/>
                  <a:moveTo>
                    <a:pt x="63750" y="25000"/>
                  </a:moveTo>
                  <a:lnTo>
                    <a:pt x="63750" y="40000"/>
                  </a:lnTo>
                  <a:moveTo>
                    <a:pt x="56250" y="35000"/>
                  </a:moveTo>
                  <a:lnTo>
                    <a:pt x="56250" y="80000"/>
                  </a:lnTo>
                </a:path>
              </a:pathLst>
            </a:cu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38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51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Shape 683"/>
            <p:cNvSpPr/>
            <p:nvPr/>
          </p:nvSpPr>
          <p:spPr>
            <a:xfrm>
              <a:off x="946404" y="606480"/>
              <a:ext cx="2602500" cy="1545900"/>
            </a:xfrm>
            <a:prstGeom prst="rect">
              <a:avLst/>
            </a:prstGeom>
            <a:noFill/>
            <a:ln>
              <a:noFill/>
            </a:ln>
            <a:effectLst>
              <a:outerShdw blurRad="40000" rotWithShape="0" dir="5400000" dist="23000">
                <a:srgbClr val="000000">
                  <a:alpha val="3451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Shape 684"/>
            <p:cNvSpPr txBox="1"/>
            <p:nvPr/>
          </p:nvSpPr>
          <p:spPr>
            <a:xfrm>
              <a:off x="946404" y="606480"/>
              <a:ext cx="2602500" cy="154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7650" lIns="0" spcFirstLastPara="1" rIns="0" wrap="square" tIns="2311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500"/>
                <a:buFont typeface="Arial"/>
                <a:buNone/>
              </a:pPr>
              <a:r>
                <a:rPr b="0" i="0" lang="uk" sz="6500" u="none" cap="none" strike="noStrike">
                  <a:solidFill>
                    <a:srgbClr val="FFC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On</a:t>
              </a:r>
              <a:r>
                <a:rPr b="0" i="0" lang="uk" sz="6500" u="none" cap="none" strike="noStrik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-line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Shape 685"/>
            <p:cNvSpPr/>
            <p:nvPr/>
          </p:nvSpPr>
          <p:spPr>
            <a:xfrm>
              <a:off x="3943350" y="1111229"/>
              <a:ext cx="3075900" cy="1545900"/>
            </a:xfrm>
            <a:prstGeom prst="rect">
              <a:avLst/>
            </a:prstGeom>
            <a:noFill/>
            <a:ln>
              <a:noFill/>
            </a:ln>
            <a:effectLst>
              <a:outerShdw blurRad="40000" rotWithShape="0" dir="5400000" dist="23000">
                <a:srgbClr val="000000">
                  <a:alpha val="3451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Shape 686"/>
            <p:cNvSpPr txBox="1"/>
            <p:nvPr/>
          </p:nvSpPr>
          <p:spPr>
            <a:xfrm>
              <a:off x="3943350" y="1111229"/>
              <a:ext cx="3075900" cy="154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7650" lIns="0" spcFirstLastPara="1" rIns="0" wrap="square" tIns="2311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500"/>
                <a:buFont typeface="Arial"/>
                <a:buNone/>
              </a:pPr>
              <a:r>
                <a:rPr b="0" i="0" lang="uk" sz="6500" u="none" cap="none" strike="noStrike">
                  <a:solidFill>
                    <a:srgbClr val="FFC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Off</a:t>
              </a:r>
              <a:r>
                <a:rPr b="0" i="0" lang="uk" sz="6500" u="none" cap="none" strike="noStrik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-line 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Shape 691"/>
          <p:cNvSpPr txBox="1"/>
          <p:nvPr/>
        </p:nvSpPr>
        <p:spPr>
          <a:xfrm>
            <a:off x="71250" y="0"/>
            <a:ext cx="8293500" cy="4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uk" sz="2400">
                <a:solidFill>
                  <a:srgbClr val="FFC000"/>
                </a:solidFill>
                <a:latin typeface="Roboto"/>
                <a:ea typeface="Roboto"/>
                <a:cs typeface="Roboto"/>
                <a:sym typeface="Roboto"/>
              </a:rPr>
              <a:t>Kyiv:</a:t>
            </a:r>
            <a:r>
              <a:rPr b="1" lang="uk" sz="2400">
                <a:solidFill>
                  <a:srgbClr val="1FBAD7"/>
                </a:solidFill>
                <a:latin typeface="Roboto"/>
                <a:ea typeface="Roboto"/>
                <a:cs typeface="Roboto"/>
                <a:sym typeface="Roboto"/>
              </a:rPr>
              <a:t> for the 1st time in UA on </a:t>
            </a:r>
            <a:r>
              <a:rPr b="1" lang="uk" sz="2400">
                <a:solidFill>
                  <a:srgbClr val="FFC000"/>
                </a:solidFill>
                <a:latin typeface="Roboto"/>
                <a:ea typeface="Roboto"/>
                <a:cs typeface="Roboto"/>
                <a:sym typeface="Roboto"/>
              </a:rPr>
              <a:t>Petitions </a:t>
            </a:r>
            <a:endParaRPr b="1" sz="2400">
              <a:solidFill>
                <a:srgbClr val="FFC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rgbClr val="1FBAD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1FBAD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92" name="Shape 6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76200" y="3091300"/>
            <a:ext cx="3553401" cy="205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3" name="Shape 693"/>
          <p:cNvPicPr preferRelativeResize="0"/>
          <p:nvPr/>
        </p:nvPicPr>
        <p:blipFill rotWithShape="1">
          <a:blip r:embed="rId4">
            <a:alphaModFix/>
          </a:blip>
          <a:srcRect b="0" l="17046" r="0" t="0"/>
          <a:stretch/>
        </p:blipFill>
        <p:spPr>
          <a:xfrm>
            <a:off x="3324800" y="3093225"/>
            <a:ext cx="3021024" cy="205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4" name="Shape 694"/>
          <p:cNvPicPr preferRelativeResize="0"/>
          <p:nvPr/>
        </p:nvPicPr>
        <p:blipFill rotWithShape="1">
          <a:blip r:embed="rId5">
            <a:alphaModFix/>
          </a:blip>
          <a:srcRect b="9722" l="23423" r="8977" t="20635"/>
          <a:stretch/>
        </p:blipFill>
        <p:spPr>
          <a:xfrm>
            <a:off x="5738700" y="2611125"/>
            <a:ext cx="3425873" cy="2532374"/>
          </a:xfrm>
          <a:prstGeom prst="rect">
            <a:avLst/>
          </a:prstGeom>
          <a:noFill/>
          <a:ln>
            <a:noFill/>
          </a:ln>
        </p:spPr>
      </p:pic>
      <p:sp>
        <p:nvSpPr>
          <p:cNvPr id="695" name="Shape 695"/>
          <p:cNvSpPr txBox="1"/>
          <p:nvPr>
            <p:ph idx="4294967295" type="title"/>
          </p:nvPr>
        </p:nvSpPr>
        <p:spPr>
          <a:xfrm>
            <a:off x="71250" y="761575"/>
            <a:ext cx="9001500" cy="2298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</a:pPr>
            <a:r>
              <a:rPr b="1" i="0" lang="uk" sz="1400" u="none" cap="none" strike="noStrike">
                <a:solidFill>
                  <a:srgbClr val="1FBAD7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b="1" lang="uk" sz="1400">
                <a:solidFill>
                  <a:srgbClr val="1FBAD7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b="1" i="0" lang="uk" sz="1400" u="none" cap="none" strike="noStrike">
                <a:solidFill>
                  <a:srgbClr val="1FBAD7"/>
                </a:solidFill>
                <a:latin typeface="Arial"/>
                <a:ea typeface="Arial"/>
                <a:cs typeface="Arial"/>
                <a:sym typeface="Arial"/>
              </a:rPr>
              <a:t>he highest nu</a:t>
            </a:r>
            <a:r>
              <a:rPr b="1" lang="uk" sz="1400">
                <a:solidFill>
                  <a:srgbClr val="1FBAD7"/>
                </a:solidFill>
                <a:latin typeface="Arial"/>
                <a:ea typeface="Arial"/>
                <a:cs typeface="Arial"/>
                <a:sym typeface="Arial"/>
              </a:rPr>
              <a:t>mber of nessesery votes per capita</a:t>
            </a:r>
            <a:r>
              <a:rPr lang="uk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- </a:t>
            </a:r>
            <a:r>
              <a:rPr b="1" lang="uk" sz="14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10,000 / 3 MLN  </a:t>
            </a:r>
            <a:r>
              <a:rPr b="1" lang="uk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(10x more than in USA)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</a:pPr>
            <a:r>
              <a:rPr b="1" lang="uk" sz="14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- 100% of answers are signed by the Mayor</a:t>
            </a:r>
            <a:r>
              <a:rPr b="1" lang="uk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(80% of petitions were supported)</a:t>
            </a:r>
            <a:endParaRPr b="1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uk" sz="1400">
                <a:solidFill>
                  <a:srgbClr val="1FBAD7"/>
                </a:solidFill>
                <a:latin typeface="Arial"/>
                <a:ea typeface="Arial"/>
                <a:cs typeface="Arial"/>
                <a:sym typeface="Arial"/>
              </a:rPr>
              <a:t>- City Council reporting</a:t>
            </a:r>
            <a:r>
              <a:rPr lang="uk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1" lang="uk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monthly</a:t>
            </a:r>
            <a:r>
              <a:rPr lang="uk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(at the site), </a:t>
            </a:r>
            <a:r>
              <a:rPr b="1" lang="uk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weekly </a:t>
            </a:r>
            <a:r>
              <a:rPr lang="uk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(digests to all users), </a:t>
            </a:r>
            <a:r>
              <a:rPr b="1" lang="uk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fresh informing</a:t>
            </a:r>
            <a:r>
              <a:rPr lang="uk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FB 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uk" sz="14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- Road-maps on implementation</a:t>
            </a:r>
            <a:r>
              <a:rPr b="1" lang="uk" sz="140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uk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by the Gov. in agreement with the Authors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uk" sz="1400">
                <a:solidFill>
                  <a:srgbClr val="1FBAD7"/>
                </a:solidFill>
                <a:latin typeface="Arial"/>
                <a:ea typeface="Arial"/>
                <a:cs typeface="Arial"/>
                <a:sym typeface="Arial"/>
              </a:rPr>
              <a:t>- "Privileges" to Petitioners</a:t>
            </a:r>
            <a:r>
              <a:rPr lang="uk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access to top-authorities, to PB, to attract supporters of their petitions, etc.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</a:pPr>
            <a:r>
              <a:rPr b="1" lang="uk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Continuous improvement</a:t>
            </a:r>
            <a:r>
              <a:rPr lang="uk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the site and legal (already 3.0)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6" name="Shape 69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358175" y="21775"/>
            <a:ext cx="783300" cy="123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Shape 701"/>
          <p:cNvSpPr txBox="1"/>
          <p:nvPr/>
        </p:nvSpPr>
        <p:spPr>
          <a:xfrm>
            <a:off x="404375" y="121600"/>
            <a:ext cx="8293500" cy="5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400">
                <a:solidFill>
                  <a:srgbClr val="1FBAD7"/>
                </a:solidFill>
                <a:latin typeface="Roboto"/>
                <a:ea typeface="Roboto"/>
                <a:cs typeface="Roboto"/>
                <a:sym typeface="Roboto"/>
              </a:rPr>
              <a:t>Kyiv: </a:t>
            </a:r>
            <a:r>
              <a:rPr b="1" lang="uk" sz="2400">
                <a:solidFill>
                  <a:srgbClr val="FFC000"/>
                </a:solidFill>
                <a:latin typeface="Roboto"/>
                <a:ea typeface="Roboto"/>
                <a:cs typeface="Roboto"/>
                <a:sym typeface="Roboto"/>
              </a:rPr>
              <a:t>Petitions are working</a:t>
            </a:r>
            <a:r>
              <a:rPr b="1" lang="uk" sz="2400">
                <a:solidFill>
                  <a:srgbClr val="FFC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uk" sz="2400">
                <a:solidFill>
                  <a:srgbClr val="1FBAD7"/>
                </a:solidFill>
                <a:latin typeface="Roboto"/>
                <a:ea typeface="Roboto"/>
                <a:cs typeface="Roboto"/>
                <a:sym typeface="Roboto"/>
              </a:rPr>
              <a:t>(petition.kyivcity.gov.ua)</a:t>
            </a:r>
            <a:endParaRPr sz="2400">
              <a:solidFill>
                <a:srgbClr val="1FBAD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02" name="Shape 7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58175" y="21775"/>
            <a:ext cx="783300" cy="123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3" name="Shape 7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48525" y="2577025"/>
            <a:ext cx="4215200" cy="278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4" name="Shape 70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66500" y="2495550"/>
            <a:ext cx="5266175" cy="264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5" name="Shape 70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28700" y="666750"/>
            <a:ext cx="6934200" cy="1981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06" name="Shape 706"/>
          <p:cNvCxnSpPr/>
          <p:nvPr/>
        </p:nvCxnSpPr>
        <p:spPr>
          <a:xfrm>
            <a:off x="3834450" y="1057175"/>
            <a:ext cx="1173600" cy="153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07" name="Shape 707"/>
          <p:cNvCxnSpPr/>
          <p:nvPr/>
        </p:nvCxnSpPr>
        <p:spPr>
          <a:xfrm>
            <a:off x="4523775" y="3406900"/>
            <a:ext cx="8088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08" name="Shape 708"/>
          <p:cNvSpPr txBox="1"/>
          <p:nvPr/>
        </p:nvSpPr>
        <p:spPr>
          <a:xfrm>
            <a:off x="6855300" y="2871675"/>
            <a:ext cx="2286300" cy="7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400">
                <a:solidFill>
                  <a:srgbClr val="2E99E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10K signitures/ </a:t>
            </a:r>
            <a:r>
              <a:rPr b="1" lang="uk" sz="2400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days</a:t>
            </a:r>
            <a:endParaRPr b="1" sz="2400">
              <a:solidFill>
                <a:srgbClr val="FFC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Shape 713"/>
          <p:cNvSpPr txBox="1"/>
          <p:nvPr>
            <p:ph type="title"/>
          </p:nvPr>
        </p:nvSpPr>
        <p:spPr>
          <a:xfrm>
            <a:off x="419875" y="141475"/>
            <a:ext cx="8724000" cy="480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uk" sz="2400">
                <a:solidFill>
                  <a:srgbClr val="1FBAD7"/>
                </a:solidFill>
                <a:latin typeface="Roboto"/>
                <a:ea typeface="Roboto"/>
                <a:cs typeface="Roboto"/>
                <a:sym typeface="Roboto"/>
              </a:rPr>
              <a:t>Development of e-democracy: </a:t>
            </a:r>
            <a:r>
              <a:rPr b="1" lang="uk" sz="2400">
                <a:solidFill>
                  <a:srgbClr val="FFC000"/>
                </a:solidFill>
                <a:latin typeface="Roboto"/>
                <a:ea typeface="Roboto"/>
                <a:cs typeface="Roboto"/>
                <a:sym typeface="Roboto"/>
              </a:rPr>
              <a:t>Participatory Budget </a:t>
            </a:r>
            <a:r>
              <a:rPr b="1" lang="uk" sz="24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BOOM</a:t>
            </a:r>
            <a:endParaRPr b="1" sz="240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C:\Users\1\Desktop\ЦРИ\Форум_РПР\Без названия.jpg" id="714" name="Shape 7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528" y="843558"/>
            <a:ext cx="2271713" cy="1135856"/>
          </a:xfrm>
          <a:prstGeom prst="rect">
            <a:avLst/>
          </a:prstGeom>
          <a:noFill/>
          <a:ln>
            <a:noFill/>
          </a:ln>
        </p:spPr>
      </p:pic>
      <p:sp>
        <p:nvSpPr>
          <p:cNvPr id="715" name="Shape 715"/>
          <p:cNvSpPr txBox="1"/>
          <p:nvPr/>
        </p:nvSpPr>
        <p:spPr>
          <a:xfrm>
            <a:off x="516678" y="2283139"/>
            <a:ext cx="52566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uk" sz="2400">
                <a:solidFill>
                  <a:srgbClr val="1FBAD7"/>
                </a:solidFill>
                <a:latin typeface="Roboto"/>
                <a:ea typeface="Roboto"/>
                <a:cs typeface="Roboto"/>
                <a:sym typeface="Roboto"/>
              </a:rPr>
              <a:t>Participatory Budget</a:t>
            </a:r>
            <a:endParaRPr b="1" sz="2400">
              <a:solidFill>
                <a:srgbClr val="1FBAD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uk" sz="4000" u="none" cap="none" strike="noStrike">
                <a:solidFill>
                  <a:srgbClr val="1FBAD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4000" u="none" cap="none" strike="noStrike">
              <a:solidFill>
                <a:srgbClr val="1FBAD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Shape 716"/>
          <p:cNvSpPr txBox="1"/>
          <p:nvPr/>
        </p:nvSpPr>
        <p:spPr>
          <a:xfrm>
            <a:off x="5868144" y="735546"/>
            <a:ext cx="22323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/>
              <a:t>Lutsk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/>
              <a:t>Poltava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/>
              <a:t>Chernigov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/>
              <a:t>Cherkasy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717" name="Shape 717"/>
          <p:cNvSpPr txBox="1"/>
          <p:nvPr/>
        </p:nvSpPr>
        <p:spPr>
          <a:xfrm>
            <a:off x="6962150" y="1113600"/>
            <a:ext cx="19815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None/>
            </a:pPr>
            <a:r>
              <a:rPr b="1" i="0" lang="uk" sz="28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2015 </a:t>
            </a:r>
            <a:r>
              <a:rPr b="1" lang="uk" sz="2800">
                <a:solidFill>
                  <a:srgbClr val="FFC000"/>
                </a:solidFill>
              </a:rPr>
              <a:t>year</a:t>
            </a:r>
            <a:endParaRPr b="1" i="0" sz="2800" u="none" cap="none" strike="noStrik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1\Desktop\ЦРИ\Форум_РПР\Без названия (1).jpg" id="718" name="Shape 7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67944" y="1491630"/>
            <a:ext cx="540060" cy="683176"/>
          </a:xfrm>
          <a:prstGeom prst="rect">
            <a:avLst/>
          </a:prstGeom>
          <a:noFill/>
          <a:ln>
            <a:noFill/>
          </a:ln>
        </p:spPr>
      </p:pic>
      <p:sp>
        <p:nvSpPr>
          <p:cNvPr id="719" name="Shape 719"/>
          <p:cNvSpPr txBox="1"/>
          <p:nvPr/>
        </p:nvSpPr>
        <p:spPr>
          <a:xfrm>
            <a:off x="4608000" y="2273100"/>
            <a:ext cx="40860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608B"/>
              </a:buClr>
              <a:buSzPts val="2400"/>
              <a:buFont typeface="Arial"/>
              <a:buNone/>
            </a:pPr>
            <a:r>
              <a:rPr i="1" lang="uk" sz="2400">
                <a:solidFill>
                  <a:srgbClr val="FF0000"/>
                </a:solidFill>
              </a:rPr>
              <a:t>democratic revolution :)</a:t>
            </a:r>
            <a:endParaRPr i="1" sz="2400" u="none" cap="none" strike="noStrike">
              <a:solidFill>
                <a:srgbClr val="FF0000"/>
              </a:solidFill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608B"/>
              </a:buClr>
              <a:buSzPts val="2400"/>
              <a:buFont typeface="Arial"/>
              <a:buNone/>
            </a:pPr>
            <a:r>
              <a:rPr b="1" i="1" lang="uk" sz="2400">
                <a:solidFill>
                  <a:srgbClr val="1FBAD7"/>
                </a:solidFill>
              </a:rPr>
              <a:t>UA SpaceX :)</a:t>
            </a:r>
            <a:endParaRPr b="1" i="1" sz="2400">
              <a:solidFill>
                <a:srgbClr val="1FBAD7"/>
              </a:solidFill>
            </a:endParaRPr>
          </a:p>
        </p:txBody>
      </p:sp>
      <p:sp>
        <p:nvSpPr>
          <p:cNvPr id="720" name="Shape 720"/>
          <p:cNvSpPr txBox="1"/>
          <p:nvPr/>
        </p:nvSpPr>
        <p:spPr>
          <a:xfrm>
            <a:off x="4248475" y="2174788"/>
            <a:ext cx="455400" cy="4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000"/>
              <a:buFont typeface="Arial"/>
              <a:buNone/>
            </a:pPr>
            <a:r>
              <a:rPr b="0" i="0" lang="uk" sz="40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 b="0" i="0" sz="4000" u="none" cap="none" strike="noStrike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1\Desktop\ЦРИ\Форум_РПР\Без названия (2).jpg" id="721" name="Shape 7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72000" y="627534"/>
            <a:ext cx="486054" cy="6145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1\Desktop\ЦРИ\Форум_РПР\Без названия.png" id="722" name="Shape 7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148064" y="1221600"/>
            <a:ext cx="486054" cy="6866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1\Desktop\ЦРИ\Форум_РПР\Без названия (1).png" id="723" name="Shape 72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563888" y="843558"/>
            <a:ext cx="455489" cy="646891"/>
          </a:xfrm>
          <a:prstGeom prst="rect">
            <a:avLst/>
          </a:prstGeom>
          <a:noFill/>
          <a:ln>
            <a:noFill/>
          </a:ln>
        </p:spPr>
      </p:pic>
      <p:sp>
        <p:nvSpPr>
          <p:cNvPr id="724" name="Shape 724"/>
          <p:cNvSpPr txBox="1"/>
          <p:nvPr/>
        </p:nvSpPr>
        <p:spPr>
          <a:xfrm>
            <a:off x="3711175" y="3482575"/>
            <a:ext cx="22323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200"/>
              <a:buFont typeface="Arial"/>
              <a:buNone/>
            </a:pPr>
            <a:r>
              <a:rPr b="1" i="0" lang="uk" sz="3200" u="none" cap="none" strike="noStrike">
                <a:solidFill>
                  <a:srgbClr val="1FBAD7"/>
                </a:solidFill>
                <a:latin typeface="Arial"/>
                <a:ea typeface="Arial"/>
                <a:cs typeface="Arial"/>
                <a:sym typeface="Arial"/>
              </a:rPr>
              <a:t>2017-18</a:t>
            </a:r>
            <a:endParaRPr b="1" i="0" sz="3200" u="none" cap="none" strike="noStrike">
              <a:solidFill>
                <a:srgbClr val="1FBAD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25" name="Shape 725"/>
          <p:cNvGrpSpPr/>
          <p:nvPr/>
        </p:nvGrpSpPr>
        <p:grpSpPr>
          <a:xfrm>
            <a:off x="6143636" y="3076578"/>
            <a:ext cx="2690820" cy="1620225"/>
            <a:chOff x="395536" y="4005064"/>
            <a:chExt cx="2690820" cy="2160300"/>
          </a:xfrm>
        </p:grpSpPr>
        <p:grpSp>
          <p:nvGrpSpPr>
            <p:cNvPr id="726" name="Shape 726"/>
            <p:cNvGrpSpPr/>
            <p:nvPr/>
          </p:nvGrpSpPr>
          <p:grpSpPr>
            <a:xfrm>
              <a:off x="467492" y="4005064"/>
              <a:ext cx="2618864" cy="2160300"/>
              <a:chOff x="467492" y="3573016"/>
              <a:chExt cx="2618864" cy="2160300"/>
            </a:xfrm>
          </p:grpSpPr>
          <p:sp>
            <p:nvSpPr>
              <p:cNvPr id="727" name="Shape 727"/>
              <p:cNvSpPr/>
              <p:nvPr/>
            </p:nvSpPr>
            <p:spPr>
              <a:xfrm flipH="1">
                <a:off x="467492" y="3573016"/>
                <a:ext cx="2232300" cy="2160300"/>
              </a:xfrm>
              <a:prstGeom prst="teardrop">
                <a:avLst>
                  <a:gd fmla="val 111948" name="adj"/>
                </a:avLst>
              </a:prstGeom>
              <a:solidFill>
                <a:srgbClr val="B8B2E3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8" name="Shape 728"/>
              <p:cNvSpPr/>
              <p:nvPr/>
            </p:nvSpPr>
            <p:spPr>
              <a:xfrm flipH="1">
                <a:off x="467500" y="3573016"/>
                <a:ext cx="2304300" cy="2160300"/>
              </a:xfrm>
              <a:prstGeom prst="chord">
                <a:avLst>
                  <a:gd fmla="val 1520371" name="adj1"/>
                  <a:gd fmla="val 16200000" name="adj2"/>
                </a:avLst>
              </a:prstGeom>
              <a:solidFill>
                <a:srgbClr val="002060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9" name="Shape 729"/>
              <p:cNvSpPr txBox="1"/>
              <p:nvPr/>
            </p:nvSpPr>
            <p:spPr>
              <a:xfrm>
                <a:off x="691916" y="4833650"/>
                <a:ext cx="20163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000"/>
                  <a:buFont typeface="Arial"/>
                  <a:buNone/>
                </a:pPr>
                <a:r>
                  <a:rPr b="1" i="0" lang="uk" sz="20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~ </a:t>
                </a:r>
                <a:r>
                  <a:rPr b="1" lang="uk" sz="2000">
                    <a:solidFill>
                      <a:schemeClr val="lt1"/>
                    </a:solidFill>
                  </a:rPr>
                  <a:t>85</a:t>
                </a:r>
                <a:r>
                  <a:rPr b="1" i="0" lang="uk" sz="20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0 </a:t>
                </a:r>
                <a:r>
                  <a:rPr b="1" lang="uk" sz="2000">
                    <a:solidFill>
                      <a:schemeClr val="lt1"/>
                    </a:solidFill>
                  </a:rPr>
                  <a:t>million UAH</a:t>
                </a:r>
                <a:endParaRPr b="1" i="0" sz="2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0" name="Shape 730"/>
              <p:cNvSpPr txBox="1"/>
              <p:nvPr/>
            </p:nvSpPr>
            <p:spPr>
              <a:xfrm>
                <a:off x="1214056" y="3888956"/>
                <a:ext cx="18723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400"/>
                  <a:buFont typeface="Arial"/>
                  <a:buNone/>
                </a:pPr>
                <a:r>
                  <a:rPr b="1" lang="uk" sz="1800">
                    <a:solidFill>
                      <a:schemeClr val="lt1"/>
                    </a:solidFill>
                  </a:rPr>
                  <a:t>100</a:t>
                </a:r>
                <a:r>
                  <a:rPr b="1" i="0" lang="uk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r>
                  <a:rPr b="1" i="0" lang="uk" sz="2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b="1" lang="uk">
                    <a:solidFill>
                      <a:schemeClr val="lt1"/>
                    </a:solidFill>
                  </a:rPr>
                  <a:t>local governments</a:t>
                </a:r>
                <a:endParaRPr b="1" i="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31" name="Shape 731"/>
            <p:cNvSpPr txBox="1"/>
            <p:nvPr/>
          </p:nvSpPr>
          <p:spPr>
            <a:xfrm>
              <a:off x="395536" y="4077072"/>
              <a:ext cx="10080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lang="uk">
                  <a:solidFill>
                    <a:schemeClr val="dk1"/>
                  </a:solidFill>
                </a:rPr>
                <a:t>General data</a:t>
              </a:r>
              <a:endPara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2" name="Shape 732"/>
          <p:cNvGrpSpPr/>
          <p:nvPr/>
        </p:nvGrpSpPr>
        <p:grpSpPr>
          <a:xfrm>
            <a:off x="516686" y="2922506"/>
            <a:ext cx="2611146" cy="1879264"/>
            <a:chOff x="3832975" y="3932678"/>
            <a:chExt cx="2611146" cy="2505685"/>
          </a:xfrm>
        </p:grpSpPr>
        <p:grpSp>
          <p:nvGrpSpPr>
            <p:cNvPr id="733" name="Shape 733"/>
            <p:cNvGrpSpPr/>
            <p:nvPr/>
          </p:nvGrpSpPr>
          <p:grpSpPr>
            <a:xfrm rot="5814529">
              <a:off x="4019519" y="4005984"/>
              <a:ext cx="2238059" cy="2359073"/>
              <a:chOff x="467492" y="3533670"/>
              <a:chExt cx="2232300" cy="2223000"/>
            </a:xfrm>
          </p:grpSpPr>
          <p:sp>
            <p:nvSpPr>
              <p:cNvPr id="734" name="Shape 734"/>
              <p:cNvSpPr/>
              <p:nvPr/>
            </p:nvSpPr>
            <p:spPr>
              <a:xfrm flipH="1">
                <a:off x="467492" y="3540273"/>
                <a:ext cx="2232300" cy="2193000"/>
              </a:xfrm>
              <a:prstGeom prst="teardrop">
                <a:avLst>
                  <a:gd fmla="val 111948" name="adj"/>
                </a:avLst>
              </a:prstGeom>
              <a:solidFill>
                <a:srgbClr val="2B608B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5" name="Shape 735"/>
              <p:cNvSpPr/>
              <p:nvPr/>
            </p:nvSpPr>
            <p:spPr>
              <a:xfrm flipH="1">
                <a:off x="476308" y="3533670"/>
                <a:ext cx="2223300" cy="2223000"/>
              </a:xfrm>
              <a:prstGeom prst="chord">
                <a:avLst>
                  <a:gd fmla="val 1520371" name="adj1"/>
                  <a:gd fmla="val 15102490" name="adj2"/>
                </a:avLst>
              </a:prstGeom>
              <a:solidFill>
                <a:srgbClr val="FFFF00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36" name="Shape 736"/>
            <p:cNvSpPr txBox="1"/>
            <p:nvPr/>
          </p:nvSpPr>
          <p:spPr>
            <a:xfrm>
              <a:off x="5436096" y="4293096"/>
              <a:ext cx="9360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uk">
                  <a:solidFill>
                    <a:schemeClr val="lt1"/>
                  </a:solidFill>
                </a:rPr>
                <a:t>Regional centers</a:t>
              </a:r>
              <a:endParaRPr b="1">
                <a:solidFill>
                  <a:schemeClr val="lt1"/>
                </a:solidFill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1">
                <a:solidFill>
                  <a:schemeClr val="lt1"/>
                </a:solidFill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t/>
              </a:r>
              <a:endParaRPr b="1">
                <a:solidFill>
                  <a:schemeClr val="lt1"/>
                </a:solidFill>
              </a:endParaRPr>
            </a:p>
          </p:txBody>
        </p:sp>
      </p:grpSp>
      <p:sp>
        <p:nvSpPr>
          <p:cNvPr id="737" name="Shape 737"/>
          <p:cNvSpPr/>
          <p:nvPr/>
        </p:nvSpPr>
        <p:spPr>
          <a:xfrm>
            <a:off x="857224" y="3313513"/>
            <a:ext cx="10800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05D"/>
              </a:buClr>
              <a:buSzPts val="1600"/>
              <a:buFont typeface="Arial"/>
              <a:buNone/>
            </a:pPr>
            <a:r>
              <a:rPr b="1" i="0" lang="uk" sz="1600" u="none" cap="none" strike="noStrike">
                <a:solidFill>
                  <a:srgbClr val="1C405D"/>
                </a:solidFill>
                <a:latin typeface="Arial"/>
                <a:ea typeface="Arial"/>
                <a:cs typeface="Arial"/>
                <a:sym typeface="Arial"/>
              </a:rPr>
              <a:t>~ 3000  </a:t>
            </a:r>
            <a:r>
              <a:rPr b="1" lang="uk" sz="1600">
                <a:solidFill>
                  <a:srgbClr val="1C405D"/>
                </a:solidFill>
              </a:rPr>
              <a:t>projects</a:t>
            </a:r>
            <a:endParaRPr b="1" sz="1600">
              <a:solidFill>
                <a:srgbClr val="1C405D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>
              <a:solidFill>
                <a:srgbClr val="1C405D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05D"/>
              </a:buClr>
              <a:buSzPts val="1600"/>
              <a:buFont typeface="Arial"/>
              <a:buNone/>
            </a:pPr>
            <a:r>
              <a:t/>
            </a:r>
            <a:endParaRPr b="1" sz="1600">
              <a:solidFill>
                <a:srgbClr val="1C405D"/>
              </a:solidFill>
            </a:endParaRPr>
          </a:p>
        </p:txBody>
      </p:sp>
      <p:sp>
        <p:nvSpPr>
          <p:cNvPr id="738" name="Shape 738"/>
          <p:cNvSpPr/>
          <p:nvPr/>
        </p:nvSpPr>
        <p:spPr>
          <a:xfrm>
            <a:off x="1000100" y="3857623"/>
            <a:ext cx="1551900" cy="4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05D"/>
              </a:buClr>
              <a:buSzPts val="1400"/>
              <a:buFont typeface="Arial"/>
              <a:buNone/>
            </a:pPr>
            <a:r>
              <a:rPr b="1" lang="uk">
                <a:solidFill>
                  <a:srgbClr val="1C405D"/>
                </a:solidFill>
              </a:rPr>
              <a:t>voted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05D"/>
              </a:buClr>
              <a:buSzPts val="1400"/>
              <a:buFont typeface="Arial"/>
              <a:buNone/>
            </a:pPr>
            <a:r>
              <a:rPr b="1" i="0" lang="uk" sz="1400" u="none" cap="none" strike="noStrike">
                <a:solidFill>
                  <a:srgbClr val="1C405D"/>
                </a:solidFill>
                <a:latin typeface="Arial"/>
                <a:ea typeface="Arial"/>
                <a:cs typeface="Arial"/>
                <a:sym typeface="Arial"/>
              </a:rPr>
              <a:t>~ 0,</a:t>
            </a:r>
            <a:r>
              <a:rPr b="1" lang="uk">
                <a:solidFill>
                  <a:srgbClr val="1C405D"/>
                </a:solidFill>
              </a:rPr>
              <a:t>5</a:t>
            </a:r>
            <a:r>
              <a:rPr b="1" i="0" lang="uk" sz="1400" u="none" cap="none" strike="noStrike">
                <a:solidFill>
                  <a:srgbClr val="1C405D"/>
                </a:solidFill>
                <a:latin typeface="Arial"/>
                <a:ea typeface="Arial"/>
                <a:cs typeface="Arial"/>
                <a:sym typeface="Arial"/>
              </a:rPr>
              <a:t> млн осіб</a:t>
            </a:r>
            <a:endParaRPr b="1" i="0" sz="1400" u="none" cap="none" strike="noStrike">
              <a:solidFill>
                <a:srgbClr val="1C40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9" name="Shape 739"/>
          <p:cNvSpPr txBox="1"/>
          <p:nvPr/>
        </p:nvSpPr>
        <p:spPr>
          <a:xfrm>
            <a:off x="3233075" y="3855225"/>
            <a:ext cx="2611200" cy="6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800"/>
              <a:buFont typeface="Arial"/>
              <a:buNone/>
            </a:pPr>
            <a:r>
              <a:rPr b="1" i="0" lang="uk" sz="24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~1 MLN</a:t>
            </a:r>
            <a:r>
              <a:rPr b="1" lang="uk" sz="2400">
                <a:solidFill>
                  <a:srgbClr val="FFC000"/>
                </a:solidFill>
              </a:rPr>
              <a:t> citizens</a:t>
            </a:r>
            <a:endParaRPr b="1" i="0" sz="2400" u="none" cap="none" strike="noStrik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Shape 744"/>
          <p:cNvSpPr txBox="1"/>
          <p:nvPr>
            <p:ph type="title"/>
          </p:nvPr>
        </p:nvSpPr>
        <p:spPr>
          <a:xfrm>
            <a:off x="108675" y="1195575"/>
            <a:ext cx="2375100" cy="232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200"/>
              <a:buFont typeface="Raleway"/>
              <a:buNone/>
            </a:pPr>
            <a:r>
              <a:rPr b="1" lang="uk" sz="2400">
                <a:solidFill>
                  <a:srgbClr val="31B6FD"/>
                </a:solidFill>
                <a:latin typeface="Roboto"/>
                <a:ea typeface="Roboto"/>
                <a:cs typeface="Roboto"/>
                <a:sym typeface="Roboto"/>
              </a:rPr>
              <a:t>What</a:t>
            </a:r>
            <a:endParaRPr b="1" sz="2400">
              <a:solidFill>
                <a:srgbClr val="31B6F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200"/>
              <a:buFont typeface="Raleway"/>
              <a:buNone/>
            </a:pPr>
            <a:r>
              <a:rPr b="1" lang="uk" sz="2400">
                <a:solidFill>
                  <a:srgbClr val="FFC000"/>
                </a:solidFill>
                <a:latin typeface="Roboto"/>
                <a:ea typeface="Roboto"/>
                <a:cs typeface="Roboto"/>
                <a:sym typeface="Roboto"/>
              </a:rPr>
              <a:t>model of РB </a:t>
            </a:r>
            <a:endParaRPr b="1" sz="2400">
              <a:solidFill>
                <a:srgbClr val="FFC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200"/>
              <a:buFont typeface="Raleway"/>
              <a:buNone/>
            </a:pPr>
            <a:r>
              <a:rPr b="1" lang="uk" sz="2400">
                <a:solidFill>
                  <a:srgbClr val="31B6FD"/>
                </a:solidFill>
                <a:latin typeface="Roboto"/>
                <a:ea typeface="Roboto"/>
                <a:cs typeface="Roboto"/>
                <a:sym typeface="Roboto"/>
              </a:rPr>
              <a:t>is needed?</a:t>
            </a:r>
            <a:endParaRPr b="1" i="0" sz="2400" u="none" cap="none" strike="noStrike">
              <a:solidFill>
                <a:srgbClr val="31B6F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Додаток 1.jpg" id="745" name="Shape 745"/>
          <p:cNvPicPr preferRelativeResize="0"/>
          <p:nvPr/>
        </p:nvPicPr>
        <p:blipFill rotWithShape="1">
          <a:blip r:embed="rId3">
            <a:alphaModFix/>
          </a:blip>
          <a:srcRect b="6848" l="0" r="-6507" t="29023"/>
          <a:stretch/>
        </p:blipFill>
        <p:spPr>
          <a:xfrm>
            <a:off x="2627784" y="0"/>
            <a:ext cx="6984776" cy="5068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Shape 750"/>
          <p:cNvSpPr txBox="1"/>
          <p:nvPr/>
        </p:nvSpPr>
        <p:spPr>
          <a:xfrm>
            <a:off x="-16700" y="526750"/>
            <a:ext cx="9209100" cy="46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600"/>
              <a:buFont typeface="Roboto"/>
              <a:buChar char="●"/>
            </a:pPr>
            <a:r>
              <a:rPr b="1" lang="uk" sz="1600">
                <a:solidFill>
                  <a:srgbClr val="FFC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100% E-voting with 100% ID</a:t>
            </a:r>
            <a:r>
              <a:rPr b="1" lang="uk" sz="1600">
                <a:solidFill>
                  <a:srgbClr val="FF9715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uk" sz="16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(since December’22, 2016. </a:t>
            </a:r>
            <a:endParaRPr sz="16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45720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May’31, 2018 UA National Bank proposed to recognize BankID as the passport :) )</a:t>
            </a:r>
            <a:endParaRPr sz="1600">
              <a:solidFill>
                <a:srgbClr val="FFC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99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600"/>
              <a:buFont typeface="Roboto"/>
              <a:buChar char="●"/>
            </a:pPr>
            <a:r>
              <a:rPr b="1" lang="uk" sz="1600">
                <a:solidFill>
                  <a:srgbClr val="FFC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Project Authorth/Teams have legal rights to control implementation</a:t>
            </a:r>
            <a:r>
              <a:rPr b="1" lang="uk" sz="1600">
                <a:solidFill>
                  <a:srgbClr val="FF99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uk" sz="16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(even to stop the project)</a:t>
            </a:r>
            <a:endParaRPr b="1" sz="16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9715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600"/>
              <a:buFont typeface="Roboto"/>
              <a:buChar char="●"/>
            </a:pPr>
            <a:r>
              <a:rPr b="1" lang="uk" sz="1600">
                <a:solidFill>
                  <a:srgbClr val="FFC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PB to motivate innovators by:</a:t>
            </a:r>
            <a:endParaRPr b="1" sz="1600">
              <a:solidFill>
                <a:srgbClr val="FFC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Clr>
                <a:srgbClr val="FF9715"/>
              </a:buClr>
              <a:buSzPts val="1600"/>
              <a:buFont typeface="Roboto"/>
              <a:buChar char="○"/>
            </a:pPr>
            <a:r>
              <a:rPr b="1" lang="uk" sz="1600">
                <a:solidFill>
                  <a:srgbClr val="1FBAD7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Projects are public ownership, but </a:t>
            </a:r>
            <a:r>
              <a:rPr b="1" lang="uk" sz="1600">
                <a:solidFill>
                  <a:srgbClr val="FFC000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innovators can get money for their IP rights</a:t>
            </a:r>
            <a:endParaRPr b="1" sz="1600">
              <a:solidFill>
                <a:srgbClr val="FFC000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600"/>
              <a:buFont typeface="Roboto"/>
              <a:buChar char="○"/>
            </a:pPr>
            <a:r>
              <a:rPr b="1" lang="uk" sz="1600">
                <a:solidFill>
                  <a:srgbClr val="FFC000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Projects to be more efficient than similar projects from the Government </a:t>
            </a:r>
            <a:r>
              <a:rPr b="1" lang="uk" sz="1600">
                <a:solidFill>
                  <a:srgbClr val="FFC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  </a:t>
            </a:r>
            <a:endParaRPr b="1" sz="1600">
              <a:solidFill>
                <a:srgbClr val="FFC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9715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>
              <a:spcBef>
                <a:spcPts val="0"/>
              </a:spcBef>
              <a:spcAft>
                <a:spcPts val="0"/>
              </a:spcAft>
              <a:buClr>
                <a:srgbClr val="FF9715"/>
              </a:buClr>
              <a:buSzPts val="1600"/>
              <a:buFont typeface="Roboto"/>
              <a:buChar char="●"/>
            </a:pPr>
            <a:r>
              <a:rPr b="1" lang="uk" sz="1600">
                <a:solidFill>
                  <a:srgbClr val="FFC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Civic Teams building</a:t>
            </a:r>
            <a:r>
              <a:rPr b="1" lang="uk" sz="1600">
                <a:solidFill>
                  <a:srgbClr val="FF9715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uk" sz="16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(instead of individuals)</a:t>
            </a:r>
            <a:r>
              <a:rPr b="1" lang="uk" sz="1600">
                <a:solidFill>
                  <a:srgbClr val="FF9715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uk" sz="1600">
                <a:solidFill>
                  <a:srgbClr val="1FBAD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and e-system to help with this</a:t>
            </a:r>
            <a:endParaRPr b="1" sz="1600">
              <a:solidFill>
                <a:srgbClr val="1FBAD7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9715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>
              <a:spcBef>
                <a:spcPts val="0"/>
              </a:spcBef>
              <a:spcAft>
                <a:spcPts val="0"/>
              </a:spcAft>
              <a:buClr>
                <a:srgbClr val="FF9715"/>
              </a:buClr>
              <a:buSzPts val="1600"/>
              <a:buFont typeface="Roboto"/>
              <a:buChar char="●"/>
            </a:pPr>
            <a:r>
              <a:rPr b="1" lang="uk" sz="1600">
                <a:solidFill>
                  <a:srgbClr val="FFC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Code of Ethics, list of righteousness </a:t>
            </a:r>
            <a:r>
              <a:rPr b="1" lang="uk" sz="16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(and none-righteousness)</a:t>
            </a:r>
            <a:r>
              <a:rPr b="1" lang="uk" sz="1600">
                <a:solidFill>
                  <a:srgbClr val="FF9715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uk" sz="1600">
                <a:solidFill>
                  <a:srgbClr val="1FBAD7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and e-system to help with this</a:t>
            </a:r>
            <a:endParaRPr b="1" sz="1600">
              <a:solidFill>
                <a:srgbClr val="FF9715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9715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600"/>
              <a:buFont typeface="Roboto"/>
              <a:buChar char="●"/>
            </a:pPr>
            <a:r>
              <a:rPr b="1" lang="uk" sz="1600">
                <a:solidFill>
                  <a:srgbClr val="FFC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Public Deputies not to compete directly with active citizans by:</a:t>
            </a:r>
            <a:endParaRPr b="1" sz="1600">
              <a:solidFill>
                <a:srgbClr val="FFC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Clr>
                <a:srgbClr val="1FBAD7"/>
              </a:buClr>
              <a:buSzPts val="1600"/>
              <a:buFont typeface="Roboto"/>
              <a:buChar char="○"/>
            </a:pPr>
            <a:r>
              <a:rPr b="1" lang="uk" sz="1600">
                <a:solidFill>
                  <a:srgbClr val="1FBAD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need to act publicly and to declare their potential support to All </a:t>
            </a:r>
            <a:endParaRPr b="1" sz="1600">
              <a:solidFill>
                <a:srgbClr val="1FBAD7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Clr>
                <a:srgbClr val="1FBAD7"/>
              </a:buClr>
              <a:buSzPts val="1600"/>
              <a:buFont typeface="Roboto"/>
              <a:buChar char="○"/>
            </a:pPr>
            <a:r>
              <a:rPr b="1" lang="uk" sz="1600">
                <a:solidFill>
                  <a:srgbClr val="FFC000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new formula 4 projects rating </a:t>
            </a:r>
            <a:r>
              <a:rPr b="1" lang="uk" sz="1600">
                <a:solidFill>
                  <a:srgbClr val="1FBAD7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- new civic Teams can overcompete the Deputies </a:t>
            </a:r>
            <a:endParaRPr b="1" sz="1600">
              <a:solidFill>
                <a:srgbClr val="1FBAD7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1FBAD7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>
              <a:spcBef>
                <a:spcPts val="0"/>
              </a:spcBef>
              <a:spcAft>
                <a:spcPts val="0"/>
              </a:spcAft>
              <a:buClr>
                <a:srgbClr val="FF9715"/>
              </a:buClr>
              <a:buSzPts val="1600"/>
              <a:buFont typeface="Roboto"/>
              <a:buChar char="●"/>
            </a:pPr>
            <a:r>
              <a:rPr b="1" lang="uk" sz="1600">
                <a:solidFill>
                  <a:srgbClr val="FFC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Civic Budget</a:t>
            </a:r>
            <a:r>
              <a:rPr b="1" lang="uk" sz="1600">
                <a:solidFill>
                  <a:srgbClr val="FFC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uk" sz="1600">
                <a:solidFill>
                  <a:srgbClr val="FFC000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Commission </a:t>
            </a:r>
            <a:r>
              <a:rPr b="1" lang="uk" sz="1600">
                <a:solidFill>
                  <a:srgbClr val="1FBAD7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(“civic court”)</a:t>
            </a:r>
            <a:r>
              <a:rPr b="1" lang="uk" sz="1600">
                <a:solidFill>
                  <a:srgbClr val="FF9715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uk" sz="1600">
                <a:solidFill>
                  <a:srgbClr val="FFC000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e-elected by citizens</a:t>
            </a:r>
            <a:endParaRPr b="1" sz="1600">
              <a:solidFill>
                <a:srgbClr val="FFC000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51" name="Shape 751"/>
          <p:cNvSpPr txBox="1"/>
          <p:nvPr/>
        </p:nvSpPr>
        <p:spPr>
          <a:xfrm>
            <a:off x="-32550" y="121600"/>
            <a:ext cx="9209100" cy="5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400">
                <a:solidFill>
                  <a:srgbClr val="1FBAD7"/>
                </a:solidFill>
                <a:latin typeface="Roboto"/>
                <a:ea typeface="Roboto"/>
                <a:cs typeface="Roboto"/>
                <a:sym typeface="Roboto"/>
              </a:rPr>
              <a:t>KYIV: for the 1st time </a:t>
            </a:r>
            <a:r>
              <a:rPr b="1" lang="uk" sz="2400">
                <a:solidFill>
                  <a:srgbClr val="FFC000"/>
                </a:solidFill>
                <a:latin typeface="Roboto"/>
                <a:ea typeface="Roboto"/>
                <a:cs typeface="Roboto"/>
                <a:sym typeface="Roboto"/>
              </a:rPr>
              <a:t>on</a:t>
            </a:r>
            <a:r>
              <a:rPr b="1" lang="uk" sz="2400">
                <a:solidFill>
                  <a:srgbClr val="FFC000"/>
                </a:solidFill>
                <a:latin typeface="Roboto"/>
                <a:ea typeface="Roboto"/>
                <a:cs typeface="Roboto"/>
                <a:sym typeface="Roboto"/>
              </a:rPr>
              <a:t> Participatory Budget</a:t>
            </a:r>
            <a:endParaRPr b="1" sz="2400">
              <a:solidFill>
                <a:srgbClr val="FFC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52" name="Shape 7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58175" y="21775"/>
            <a:ext cx="783300" cy="123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Shape 757"/>
          <p:cNvSpPr txBox="1"/>
          <p:nvPr/>
        </p:nvSpPr>
        <p:spPr>
          <a:xfrm>
            <a:off x="-32550" y="121600"/>
            <a:ext cx="9209100" cy="5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400">
                <a:solidFill>
                  <a:srgbClr val="1FBAD7"/>
                </a:solidFill>
                <a:latin typeface="Roboto"/>
                <a:ea typeface="Roboto"/>
                <a:cs typeface="Roboto"/>
                <a:sym typeface="Roboto"/>
              </a:rPr>
              <a:t>KYIV: for the 1st time in Ukraine on</a:t>
            </a:r>
            <a:r>
              <a:rPr b="1" lang="uk" sz="2400">
                <a:solidFill>
                  <a:srgbClr val="FFC000"/>
                </a:solidFill>
                <a:latin typeface="Roboto"/>
                <a:ea typeface="Roboto"/>
                <a:cs typeface="Roboto"/>
                <a:sym typeface="Roboto"/>
              </a:rPr>
              <a:t> Participatory Budget</a:t>
            </a:r>
            <a:endParaRPr b="1" sz="2400">
              <a:solidFill>
                <a:srgbClr val="FFC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Світлина від Serhiy Loboyko." id="758" name="Shape 758"/>
          <p:cNvPicPr preferRelativeResize="0"/>
          <p:nvPr/>
        </p:nvPicPr>
        <p:blipFill rotWithShape="1">
          <a:blip r:embed="rId3">
            <a:alphaModFix/>
          </a:blip>
          <a:srcRect b="2729" l="0" r="0" t="16768"/>
          <a:stretch/>
        </p:blipFill>
        <p:spPr>
          <a:xfrm>
            <a:off x="-206825" y="627250"/>
            <a:ext cx="5141950" cy="2440201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9"/>
              </a:srgbClr>
            </a:outerShdw>
          </a:effectLst>
        </p:spPr>
      </p:pic>
      <p:pic>
        <p:nvPicPr>
          <p:cNvPr descr="C:\Users\Аня\Desktop\ЦРИ\Форум ГБ\15066911956429_22095658-1475776862508927-995752083-o-0a5ef254711f7ea65af18cae98b6cb94.jpg" id="759" name="Shape 7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46675" y="3158100"/>
            <a:ext cx="3851825" cy="2568575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9"/>
              </a:srgbClr>
            </a:outerShdw>
          </a:effectLst>
        </p:spPr>
      </p:pic>
      <p:pic>
        <p:nvPicPr>
          <p:cNvPr descr="C:\Users\Аня\Desktop\ЦРИ\Форум ГБ\41538.jpg" id="760" name="Shape 7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35113" y="2646350"/>
            <a:ext cx="4257411" cy="2487226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9"/>
              </a:srgbClr>
            </a:outerShdw>
          </a:effectLst>
        </p:spPr>
      </p:pic>
      <p:pic>
        <p:nvPicPr>
          <p:cNvPr descr="C:\Users\Аня\Desktop\ЦРИ\Форум ГБ\14932975855688_41535-0a5ef254711f7ea65af18cae98b6cb94.jpg" id="761" name="Shape 76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86444" y="649250"/>
            <a:ext cx="3676125" cy="2053625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9"/>
              </a:srgbClr>
            </a:outerShdw>
          </a:effectLst>
        </p:spPr>
      </p:pic>
      <p:pic>
        <p:nvPicPr>
          <p:cNvPr id="762" name="Shape 762"/>
          <p:cNvPicPr preferRelativeResize="0"/>
          <p:nvPr/>
        </p:nvPicPr>
        <p:blipFill rotWithShape="1">
          <a:blip r:embed="rId7">
            <a:alphaModFix/>
          </a:blip>
          <a:srcRect b="50000" l="0" r="23594" t="2019"/>
          <a:stretch/>
        </p:blipFill>
        <p:spPr>
          <a:xfrm>
            <a:off x="1254575" y="2646350"/>
            <a:ext cx="3344501" cy="74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3" name="Shape 763"/>
          <p:cNvPicPr preferRelativeResize="0"/>
          <p:nvPr/>
        </p:nvPicPr>
        <p:blipFill rotWithShape="1">
          <a:blip r:embed="rId7">
            <a:alphaModFix/>
          </a:blip>
          <a:srcRect b="2440" l="40698" r="0" t="58573"/>
          <a:stretch/>
        </p:blipFill>
        <p:spPr>
          <a:xfrm>
            <a:off x="3000553" y="2646350"/>
            <a:ext cx="3259526" cy="749650"/>
          </a:xfrm>
          <a:prstGeom prst="rect">
            <a:avLst/>
          </a:prstGeom>
          <a:noFill/>
          <a:ln>
            <a:noFill/>
          </a:ln>
        </p:spPr>
      </p:pic>
      <p:sp>
        <p:nvSpPr>
          <p:cNvPr id="764" name="Shape 764"/>
          <p:cNvSpPr txBox="1"/>
          <p:nvPr/>
        </p:nvSpPr>
        <p:spPr>
          <a:xfrm>
            <a:off x="3807299" y="3709875"/>
            <a:ext cx="1127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400">
                <a:solidFill>
                  <a:srgbClr val="2E99E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Realization</a:t>
            </a:r>
            <a:endParaRPr b="1" sz="2400">
              <a:solidFill>
                <a:srgbClr val="2E99E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400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90+%</a:t>
            </a:r>
            <a:endParaRPr b="1" sz="2400">
              <a:solidFill>
                <a:srgbClr val="FFC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Shape 769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uk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70" name="Shape 770"/>
          <p:cNvPicPr preferRelativeResize="0"/>
          <p:nvPr/>
        </p:nvPicPr>
        <p:blipFill rotWithShape="1">
          <a:blip r:embed="rId3">
            <a:alphaModFix/>
          </a:blip>
          <a:srcRect b="0" l="0" r="773" t="0"/>
          <a:stretch/>
        </p:blipFill>
        <p:spPr>
          <a:xfrm>
            <a:off x="-58850" y="0"/>
            <a:ext cx="9231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771" name="Shape 771"/>
          <p:cNvSpPr/>
          <p:nvPr/>
        </p:nvSpPr>
        <p:spPr>
          <a:xfrm>
            <a:off x="3695774" y="2624725"/>
            <a:ext cx="438691" cy="1995419"/>
          </a:xfrm>
          <a:custGeom>
            <a:pathLst>
              <a:path extrusionOk="0" h="82116" w="18832">
                <a:moveTo>
                  <a:pt x="2697" y="82116"/>
                </a:moveTo>
                <a:cubicBezTo>
                  <a:pt x="4973" y="80154"/>
                  <a:pt x="13918" y="82901"/>
                  <a:pt x="16350" y="70346"/>
                </a:cubicBezTo>
                <a:cubicBezTo>
                  <a:pt x="18783" y="57791"/>
                  <a:pt x="19881" y="16909"/>
                  <a:pt x="17292" y="6787"/>
                </a:cubicBezTo>
                <a:cubicBezTo>
                  <a:pt x="14703" y="-3335"/>
                  <a:pt x="3247" y="-1766"/>
                  <a:pt x="814" y="9612"/>
                </a:cubicBezTo>
                <a:cubicBezTo>
                  <a:pt x="-1618" y="20990"/>
                  <a:pt x="2383" y="64147"/>
                  <a:pt x="2697" y="75054"/>
                </a:cubicBezTo>
              </a:path>
            </a:pathLst>
          </a:cu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5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Shape 776"/>
          <p:cNvSpPr txBox="1"/>
          <p:nvPr/>
        </p:nvSpPr>
        <p:spPr>
          <a:xfrm>
            <a:off x="404375" y="121600"/>
            <a:ext cx="8293500" cy="5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uk" sz="2400">
                <a:solidFill>
                  <a:srgbClr val="FFC000"/>
                </a:solidFill>
                <a:latin typeface="Roboto"/>
                <a:ea typeface="Roboto"/>
                <a:cs typeface="Roboto"/>
                <a:sym typeface="Roboto"/>
              </a:rPr>
              <a:t>Implementation e-dem</a:t>
            </a:r>
            <a:r>
              <a:rPr b="1" i="0" lang="uk" sz="2400" u="none" cap="none" strike="noStrike">
                <a:solidFill>
                  <a:srgbClr val="FFC000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  <a:r>
              <a:rPr b="1" i="0" lang="uk" sz="2400" u="none" cap="none" strike="noStrike">
                <a:solidFill>
                  <a:srgbClr val="1FBAD7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uk" sz="2400">
                <a:solidFill>
                  <a:srgbClr val="1FBAD7"/>
                </a:solidFill>
                <a:latin typeface="Roboto"/>
                <a:ea typeface="Roboto"/>
                <a:cs typeface="Roboto"/>
                <a:sym typeface="Roboto"/>
              </a:rPr>
              <a:t>case Boyarka</a:t>
            </a:r>
            <a:endParaRPr b="1" i="0" sz="2400" u="none" cap="none" strike="noStrike">
              <a:solidFill>
                <a:srgbClr val="85859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77" name="Shape 777"/>
          <p:cNvCxnSpPr/>
          <p:nvPr/>
        </p:nvCxnSpPr>
        <p:spPr>
          <a:xfrm>
            <a:off x="362425" y="146350"/>
            <a:ext cx="6900" cy="480900"/>
          </a:xfrm>
          <a:prstGeom prst="straightConnector1">
            <a:avLst/>
          </a:prstGeom>
          <a:noFill/>
          <a:ln cap="flat" cmpd="sng" w="28575">
            <a:solidFill>
              <a:srgbClr val="1FBAD7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778" name="Shape 7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88700" y="2973291"/>
            <a:ext cx="3255300" cy="2170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9" name="Shape 7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76200" y="627250"/>
            <a:ext cx="5750500" cy="451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0" name="Shape 78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79850" y="627250"/>
            <a:ext cx="3255300" cy="228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1" name="Shape 78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3213225"/>
            <a:ext cx="2824775" cy="19302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82" name="Shape 782"/>
          <p:cNvCxnSpPr/>
          <p:nvPr/>
        </p:nvCxnSpPr>
        <p:spPr>
          <a:xfrm rot="10800000">
            <a:off x="2087600" y="2635750"/>
            <a:ext cx="1067700" cy="126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Shape 78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  <p:sp>
        <p:nvSpPr>
          <p:cNvPr id="788" name="Shape 788"/>
          <p:cNvSpPr txBox="1"/>
          <p:nvPr/>
        </p:nvSpPr>
        <p:spPr>
          <a:xfrm>
            <a:off x="404375" y="121600"/>
            <a:ext cx="8293500" cy="5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400">
                <a:solidFill>
                  <a:srgbClr val="FFC000"/>
                </a:solidFill>
                <a:latin typeface="Roboto"/>
                <a:ea typeface="Roboto"/>
                <a:cs typeface="Roboto"/>
                <a:sym typeface="Roboto"/>
              </a:rPr>
              <a:t>E-Demcracy in UA</a:t>
            </a:r>
            <a:r>
              <a:rPr b="1" lang="uk" sz="2400">
                <a:solidFill>
                  <a:srgbClr val="1FBAD7"/>
                </a:solidFill>
                <a:latin typeface="Roboto"/>
                <a:ea typeface="Roboto"/>
                <a:cs typeface="Roboto"/>
                <a:sym typeface="Roboto"/>
              </a:rPr>
              <a:t> status of development </a:t>
            </a:r>
            <a:r>
              <a:rPr b="1" lang="uk" sz="2400">
                <a:solidFill>
                  <a:srgbClr val="FFC000"/>
                </a:solidFill>
                <a:latin typeface="Roboto"/>
                <a:ea typeface="Roboto"/>
                <a:cs typeface="Roboto"/>
                <a:sym typeface="Roboto"/>
              </a:rPr>
              <a:t>after Maidan</a:t>
            </a:r>
            <a:r>
              <a:rPr b="1" lang="uk" sz="2400">
                <a:solidFill>
                  <a:srgbClr val="1FBAD7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1" sz="2400">
              <a:solidFill>
                <a:srgbClr val="85859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89" name="Shape 789"/>
          <p:cNvCxnSpPr/>
          <p:nvPr/>
        </p:nvCxnSpPr>
        <p:spPr>
          <a:xfrm>
            <a:off x="362425" y="146350"/>
            <a:ext cx="6900" cy="480900"/>
          </a:xfrm>
          <a:prstGeom prst="straightConnector1">
            <a:avLst/>
          </a:prstGeom>
          <a:noFill/>
          <a:ln cap="flat" cmpd="sng" w="28575">
            <a:solidFill>
              <a:srgbClr val="1FBAD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90" name="Shape 790"/>
          <p:cNvSpPr txBox="1"/>
          <p:nvPr/>
        </p:nvSpPr>
        <p:spPr>
          <a:xfrm>
            <a:off x="328175" y="1007450"/>
            <a:ext cx="8815800" cy="3121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FC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FC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rgbClr val="31B6FD"/>
              </a:buClr>
              <a:buSzPts val="2000"/>
              <a:buFont typeface="Roboto"/>
              <a:buChar char="➔"/>
            </a:pPr>
            <a:r>
              <a:rPr b="1" lang="uk" sz="2000">
                <a:solidFill>
                  <a:srgbClr val="31B6FD"/>
                </a:solidFill>
                <a:latin typeface="Roboto"/>
                <a:ea typeface="Roboto"/>
                <a:cs typeface="Roboto"/>
                <a:sym typeface="Roboto"/>
              </a:rPr>
              <a:t>level of trust</a:t>
            </a:r>
            <a:r>
              <a:rPr lang="uk" sz="2000">
                <a:solidFill>
                  <a:srgbClr val="31B6FD"/>
                </a:solidFill>
                <a:latin typeface="Roboto"/>
                <a:ea typeface="Roboto"/>
                <a:cs typeface="Roboto"/>
                <a:sym typeface="Roboto"/>
              </a:rPr>
              <a:t> to</a:t>
            </a:r>
            <a:r>
              <a:rPr lang="uk" sz="2000">
                <a:solidFill>
                  <a:srgbClr val="31B6FD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  <a:endParaRPr sz="2000">
              <a:solidFill>
                <a:srgbClr val="31B6F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1" marL="914400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000"/>
              <a:buFont typeface="Roboto"/>
              <a:buChar char="◆"/>
            </a:pPr>
            <a:r>
              <a:rPr b="1" lang="uk" sz="2000">
                <a:solidFill>
                  <a:srgbClr val="00B0F0"/>
                </a:solidFill>
                <a:latin typeface="Roboto"/>
                <a:ea typeface="Roboto"/>
                <a:cs typeface="Roboto"/>
                <a:sym typeface="Roboto"/>
              </a:rPr>
              <a:t>Gov.</a:t>
            </a:r>
            <a:r>
              <a:rPr lang="uk" sz="2000">
                <a:solidFill>
                  <a:srgbClr val="00B0F0"/>
                </a:solidFill>
                <a:latin typeface="Roboto"/>
                <a:ea typeface="Roboto"/>
                <a:cs typeface="Roboto"/>
                <a:sym typeface="Roboto"/>
              </a:rPr>
              <a:t> - </a:t>
            </a:r>
            <a:r>
              <a:rPr lang="uk" sz="2000">
                <a:latin typeface="Roboto"/>
                <a:ea typeface="Roboto"/>
                <a:cs typeface="Roboto"/>
                <a:sym typeface="Roboto"/>
              </a:rPr>
              <a:t>10% national, 20-30% local*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indent="-355600" lvl="1" marL="914400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000"/>
              <a:buChar char="◆"/>
            </a:pPr>
            <a:r>
              <a:rPr b="1" lang="uk" sz="2000">
                <a:solidFill>
                  <a:srgbClr val="FFC000"/>
                </a:solidFill>
                <a:latin typeface="Roboto"/>
                <a:ea typeface="Roboto"/>
                <a:cs typeface="Roboto"/>
                <a:sym typeface="Roboto"/>
              </a:rPr>
              <a:t>50+%</a:t>
            </a:r>
            <a:r>
              <a:rPr b="1" lang="uk" sz="2000">
                <a:solidFill>
                  <a:srgbClr val="FF99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uk" sz="2000">
                <a:solidFill>
                  <a:srgbClr val="31B6FD"/>
                </a:solidFill>
                <a:latin typeface="Roboto"/>
                <a:ea typeface="Roboto"/>
                <a:cs typeface="Roboto"/>
                <a:sym typeface="Roboto"/>
              </a:rPr>
              <a:t>to </a:t>
            </a:r>
            <a:r>
              <a:rPr b="1" lang="uk" sz="2000">
                <a:solidFill>
                  <a:srgbClr val="31B6FD"/>
                </a:solidFill>
                <a:latin typeface="Roboto"/>
                <a:ea typeface="Roboto"/>
                <a:cs typeface="Roboto"/>
                <a:sym typeface="Roboto"/>
              </a:rPr>
              <a:t>NGOs</a:t>
            </a:r>
            <a:r>
              <a:rPr lang="uk" sz="2000">
                <a:solidFill>
                  <a:srgbClr val="31B6FD"/>
                </a:solidFill>
                <a:latin typeface="Roboto"/>
                <a:ea typeface="Roboto"/>
                <a:cs typeface="Roboto"/>
                <a:sym typeface="Roboto"/>
              </a:rPr>
              <a:t> and </a:t>
            </a:r>
            <a:r>
              <a:rPr b="1" lang="uk" sz="2000">
                <a:solidFill>
                  <a:srgbClr val="31B6FD"/>
                </a:solidFill>
                <a:latin typeface="Roboto"/>
                <a:ea typeface="Roboto"/>
                <a:cs typeface="Roboto"/>
                <a:sym typeface="Roboto"/>
              </a:rPr>
              <a:t>volonteers</a:t>
            </a:r>
            <a:r>
              <a:rPr lang="uk" sz="2000">
                <a:solidFill>
                  <a:srgbClr val="00B0F0"/>
                </a:solidFill>
                <a:latin typeface="Roboto"/>
                <a:ea typeface="Roboto"/>
                <a:cs typeface="Roboto"/>
                <a:sym typeface="Roboto"/>
              </a:rPr>
              <a:t>* </a:t>
            </a:r>
            <a:endParaRPr sz="2000">
              <a:solidFill>
                <a:srgbClr val="00B0F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B0F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000"/>
              <a:buChar char="➔"/>
            </a:pPr>
            <a:r>
              <a:rPr b="1" lang="uk" sz="2000">
                <a:solidFill>
                  <a:srgbClr val="FFC000"/>
                </a:solidFill>
                <a:latin typeface="Roboto"/>
                <a:ea typeface="Roboto"/>
                <a:cs typeface="Roboto"/>
                <a:sym typeface="Roboto"/>
              </a:rPr>
              <a:t>10-20%</a:t>
            </a:r>
            <a:r>
              <a:rPr lang="uk" sz="2000">
                <a:solidFill>
                  <a:srgbClr val="FFC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uk" sz="2000">
                <a:solidFill>
                  <a:srgbClr val="FFC000"/>
                </a:solidFill>
                <a:latin typeface="Roboto"/>
                <a:ea typeface="Roboto"/>
                <a:cs typeface="Roboto"/>
                <a:sym typeface="Roboto"/>
              </a:rPr>
              <a:t>of UAs</a:t>
            </a:r>
            <a:r>
              <a:rPr lang="uk" sz="2000">
                <a:solidFill>
                  <a:srgbClr val="00B0F0"/>
                </a:solidFill>
                <a:latin typeface="Roboto"/>
                <a:ea typeface="Roboto"/>
                <a:cs typeface="Roboto"/>
                <a:sym typeface="Roboto"/>
              </a:rPr>
              <a:t> are</a:t>
            </a:r>
            <a:r>
              <a:rPr b="1" lang="uk" sz="2000">
                <a:solidFill>
                  <a:srgbClr val="00B0F0"/>
                </a:solidFill>
                <a:latin typeface="Roboto"/>
                <a:ea typeface="Roboto"/>
                <a:cs typeface="Roboto"/>
                <a:sym typeface="Roboto"/>
              </a:rPr>
              <a:t> interested in civic activizm</a:t>
            </a:r>
            <a:r>
              <a:rPr lang="uk" sz="2000">
                <a:solidFill>
                  <a:srgbClr val="00B0F0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uk" sz="2000">
                <a:latin typeface="Roboto"/>
                <a:ea typeface="Roboto"/>
                <a:cs typeface="Roboto"/>
                <a:sym typeface="Roboto"/>
              </a:rPr>
              <a:t>BUT</a:t>
            </a:r>
            <a:r>
              <a:rPr lang="uk" sz="2000">
                <a:latin typeface="Roboto"/>
                <a:ea typeface="Roboto"/>
                <a:cs typeface="Roboto"/>
                <a:sym typeface="Roboto"/>
              </a:rPr>
              <a:t> only 30-40% have choosed their NGOs</a:t>
            </a:r>
            <a:r>
              <a:rPr lang="uk" sz="2000">
                <a:solidFill>
                  <a:srgbClr val="00B0F0"/>
                </a:solidFill>
                <a:latin typeface="Roboto"/>
                <a:ea typeface="Roboto"/>
                <a:cs typeface="Roboto"/>
                <a:sym typeface="Roboto"/>
              </a:rPr>
              <a:t>**</a:t>
            </a:r>
            <a:endParaRPr sz="2000">
              <a:solidFill>
                <a:srgbClr val="00B0F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B0F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000"/>
              <a:buChar char="➔"/>
            </a:pPr>
            <a:r>
              <a:rPr b="1" lang="uk" sz="2000">
                <a:solidFill>
                  <a:srgbClr val="FFC000"/>
                </a:solidFill>
                <a:latin typeface="Roboto"/>
                <a:ea typeface="Roboto"/>
                <a:cs typeface="Roboto"/>
                <a:sym typeface="Roboto"/>
              </a:rPr>
              <a:t>50-70% of cities</a:t>
            </a:r>
            <a:r>
              <a:rPr lang="uk" sz="2000">
                <a:solidFill>
                  <a:srgbClr val="00B0F0"/>
                </a:solidFill>
                <a:latin typeface="Roboto"/>
                <a:ea typeface="Roboto"/>
                <a:cs typeface="Roboto"/>
                <a:sym typeface="Roboto"/>
              </a:rPr>
              <a:t> are interestted in:</a:t>
            </a:r>
            <a:endParaRPr sz="2000">
              <a:solidFill>
                <a:srgbClr val="00B0F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1" marL="914400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000"/>
              <a:buFont typeface="Roboto"/>
              <a:buChar char="◆"/>
            </a:pPr>
            <a:r>
              <a:rPr lang="uk" sz="2000">
                <a:solidFill>
                  <a:srgbClr val="00B0F0"/>
                </a:solidFill>
                <a:latin typeface="Roboto"/>
                <a:ea typeface="Roboto"/>
                <a:cs typeface="Roboto"/>
                <a:sym typeface="Roboto"/>
              </a:rPr>
              <a:t>unified</a:t>
            </a:r>
            <a:r>
              <a:rPr b="1" lang="uk" sz="2000">
                <a:solidFill>
                  <a:srgbClr val="00B0F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uk" sz="2000">
                <a:solidFill>
                  <a:srgbClr val="FFC000"/>
                </a:solidFill>
                <a:latin typeface="Roboto"/>
                <a:ea typeface="Roboto"/>
                <a:cs typeface="Roboto"/>
                <a:sym typeface="Roboto"/>
              </a:rPr>
              <a:t>e-Dem platfom </a:t>
            </a:r>
            <a:endParaRPr b="1" sz="2000">
              <a:solidFill>
                <a:srgbClr val="FFC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1" marL="914400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000"/>
              <a:buChar char="◆"/>
            </a:pPr>
            <a:r>
              <a:rPr lang="uk" sz="2000">
                <a:solidFill>
                  <a:srgbClr val="00B0F0"/>
                </a:solidFill>
                <a:latin typeface="Roboto"/>
                <a:ea typeface="Roboto"/>
                <a:cs typeface="Roboto"/>
                <a:sym typeface="Roboto"/>
              </a:rPr>
              <a:t>new </a:t>
            </a:r>
            <a:r>
              <a:rPr lang="uk" sz="2000">
                <a:solidFill>
                  <a:srgbClr val="00B0F0"/>
                </a:solidFill>
                <a:latin typeface="Roboto"/>
                <a:ea typeface="Roboto"/>
                <a:cs typeface="Roboto"/>
                <a:sym typeface="Roboto"/>
              </a:rPr>
              <a:t>- </a:t>
            </a:r>
            <a:r>
              <a:rPr b="1" lang="uk" sz="2000">
                <a:solidFill>
                  <a:srgbClr val="FFC000"/>
                </a:solidFill>
                <a:latin typeface="Roboto"/>
                <a:ea typeface="Roboto"/>
                <a:cs typeface="Roboto"/>
                <a:sym typeface="Roboto"/>
              </a:rPr>
              <a:t>е-consultations</a:t>
            </a:r>
            <a:endParaRPr b="1" sz="2000">
              <a:solidFill>
                <a:srgbClr val="FFC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C:\Users\1\Desktop\ЦРИ\Форум_РПР\Без названия.jpg" id="791" name="Shape 7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66625" y="3685600"/>
            <a:ext cx="3277375" cy="1457900"/>
          </a:xfrm>
          <a:prstGeom prst="rect">
            <a:avLst/>
          </a:prstGeom>
          <a:noFill/>
          <a:ln>
            <a:noFill/>
          </a:ln>
        </p:spPr>
      </p:pic>
      <p:sp>
        <p:nvSpPr>
          <p:cNvPr id="792" name="Shape 792"/>
          <p:cNvSpPr txBox="1"/>
          <p:nvPr/>
        </p:nvSpPr>
        <p:spPr>
          <a:xfrm>
            <a:off x="335175" y="4222100"/>
            <a:ext cx="5411700" cy="89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Sources</a:t>
            </a:r>
            <a:r>
              <a:rPr lang="uk"/>
              <a:t> of data (2017-18):</a:t>
            </a:r>
            <a:r>
              <a:rPr b="1" lang="uk"/>
              <a:t> 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/>
              <a:t>*International Republican Institute, USAID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/>
              <a:t>**PACT, USAID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/>
              <a:t>***Center for Innovations Development, EGAP/EEF </a:t>
            </a:r>
            <a:endParaRPr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Shape 561"/>
          <p:cNvSpPr txBox="1"/>
          <p:nvPr/>
        </p:nvSpPr>
        <p:spPr>
          <a:xfrm>
            <a:off x="0" y="240500"/>
            <a:ext cx="5461200" cy="1760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rgbClr val="FF971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uk" sz="2400">
                <a:solidFill>
                  <a:srgbClr val="FFC000"/>
                </a:solidFill>
                <a:latin typeface="Roboto"/>
                <a:ea typeface="Roboto"/>
                <a:cs typeface="Roboto"/>
                <a:sym typeface="Roboto"/>
              </a:rPr>
              <a:t>What are your dreams about?</a:t>
            </a:r>
            <a:endParaRPr b="1" sz="2400">
              <a:solidFill>
                <a:srgbClr val="FFC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rgbClr val="FF971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uk" sz="2400">
                <a:solidFill>
                  <a:srgbClr val="1FBAD7"/>
                </a:solidFill>
                <a:latin typeface="Roboto"/>
                <a:ea typeface="Roboto"/>
                <a:cs typeface="Roboto"/>
                <a:sym typeface="Roboto"/>
              </a:rPr>
              <a:t>Would you like to treat your KARMA? :) </a:t>
            </a:r>
            <a:endParaRPr b="1" sz="2400">
              <a:solidFill>
                <a:srgbClr val="1FBAD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1FBAD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descr="https://storage.new.pb.org.ua/kyiv.pb.org.ua/news/44/image/14962145044943_radioday-0a5ef254711f7ea65af18cae98b6cb94.jpg?s=b2e6bb681481f61ffc487536cbcc8809" id="562" name="Shape 562"/>
          <p:cNvSpPr/>
          <p:nvPr/>
        </p:nvSpPr>
        <p:spPr>
          <a:xfrm>
            <a:off x="63500" y="-102394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ttps://storage.new.pb.org.ua/kyiv.pb.org.ua/project/306/photos/14806631846463_dsc_8987-06ddf978b983f9b066acf1d0ea440cfd.jpg?s=9a065b83847f655da6d4c2bc2c302c3e" id="563" name="Shape 563"/>
          <p:cNvSpPr/>
          <p:nvPr/>
        </p:nvSpPr>
        <p:spPr>
          <a:xfrm>
            <a:off x="215900" y="11906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4" name="Shape 564"/>
          <p:cNvPicPr preferRelativeResize="0"/>
          <p:nvPr/>
        </p:nvPicPr>
        <p:blipFill rotWithShape="1">
          <a:blip r:embed="rId3">
            <a:alphaModFix/>
          </a:blip>
          <a:srcRect b="2408" l="0" r="4269" t="2035"/>
          <a:stretch/>
        </p:blipFill>
        <p:spPr>
          <a:xfrm>
            <a:off x="5613700" y="11900"/>
            <a:ext cx="3525425" cy="3519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1\Desktop\ЦРИ\Фото\Majdan.jpg" id="565" name="Shape 5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2115200"/>
            <a:ext cx="5025824" cy="3020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7" name="Shape 797"/>
          <p:cNvPicPr preferRelativeResize="0"/>
          <p:nvPr/>
        </p:nvPicPr>
        <p:blipFill rotWithShape="1">
          <a:blip r:embed="rId3">
            <a:alphaModFix/>
          </a:blip>
          <a:srcRect b="11013" l="0" r="-1122" t="30249"/>
          <a:stretch/>
        </p:blipFill>
        <p:spPr>
          <a:xfrm>
            <a:off x="0" y="3381850"/>
            <a:ext cx="9258301" cy="1839675"/>
          </a:xfrm>
          <a:prstGeom prst="rect">
            <a:avLst/>
          </a:prstGeom>
          <a:noFill/>
          <a:ln>
            <a:noFill/>
          </a:ln>
        </p:spPr>
      </p:pic>
      <p:sp>
        <p:nvSpPr>
          <p:cNvPr id="798" name="Shape 798"/>
          <p:cNvSpPr/>
          <p:nvPr/>
        </p:nvSpPr>
        <p:spPr>
          <a:xfrm>
            <a:off x="467544" y="681540"/>
            <a:ext cx="2952300" cy="2106300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Shape 799"/>
          <p:cNvSpPr/>
          <p:nvPr/>
        </p:nvSpPr>
        <p:spPr>
          <a:xfrm>
            <a:off x="1675463" y="757740"/>
            <a:ext cx="956400" cy="702000"/>
          </a:xfrm>
          <a:prstGeom prst="ellipse">
            <a:avLst/>
          </a:prstGeom>
          <a:solidFill>
            <a:srgbClr val="00B0F0"/>
          </a:solidFill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Shape 800"/>
          <p:cNvSpPr txBox="1"/>
          <p:nvPr/>
        </p:nvSpPr>
        <p:spPr>
          <a:xfrm>
            <a:off x="1708474" y="800875"/>
            <a:ext cx="890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uk">
                <a:solidFill>
                  <a:schemeClr val="lt1"/>
                </a:solidFill>
              </a:rPr>
              <a:t>GOVERNMENT</a:t>
            </a:r>
            <a:endParaRPr b="1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t/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801" name="Shape 801"/>
          <p:cNvSpPr txBox="1"/>
          <p:nvPr/>
        </p:nvSpPr>
        <p:spPr>
          <a:xfrm>
            <a:off x="1111425" y="1545618"/>
            <a:ext cx="1584300" cy="57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b="1" lang="uk" sz="2400">
                <a:solidFill>
                  <a:srgbClr val="FFC000"/>
                </a:solidFill>
              </a:rPr>
              <a:t>CITY</a:t>
            </a:r>
            <a:endParaRPr b="1" i="0" sz="2400" u="none" cap="none" strike="noStrik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Shape 802"/>
          <p:cNvSpPr txBox="1"/>
          <p:nvPr/>
        </p:nvSpPr>
        <p:spPr>
          <a:xfrm>
            <a:off x="5580100" y="1077772"/>
            <a:ext cx="2808300" cy="150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b="1" i="0" lang="uk" sz="2600" u="none" cap="none" strike="noStrike">
                <a:solidFill>
                  <a:srgbClr val="1FBAD7"/>
                </a:solidFill>
                <a:latin typeface="Arial"/>
                <a:ea typeface="Arial"/>
                <a:cs typeface="Arial"/>
                <a:sym typeface="Arial"/>
              </a:rPr>
              <a:t>МІСТО - </a:t>
            </a:r>
            <a:r>
              <a:rPr b="1" i="0" lang="uk" sz="26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???</a:t>
            </a:r>
            <a:endParaRPr b="1" i="0" sz="2600" u="none" cap="none" strike="noStrik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Shape 803"/>
          <p:cNvSpPr txBox="1"/>
          <p:nvPr/>
        </p:nvSpPr>
        <p:spPr>
          <a:xfrm>
            <a:off x="236700" y="2721475"/>
            <a:ext cx="3414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200"/>
              <a:buFont typeface="Times New Roman"/>
              <a:buNone/>
            </a:pPr>
            <a:r>
              <a:rPr b="1" lang="uk" sz="2200">
                <a:solidFill>
                  <a:srgbClr val="FF0000"/>
                </a:solidFill>
              </a:rPr>
              <a:t>V</a:t>
            </a:r>
            <a:r>
              <a:rPr b="1" i="0" lang="uk" sz="2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-1.1:</a:t>
            </a:r>
            <a:r>
              <a:rPr b="1" lang="uk" sz="2200">
                <a:solidFill>
                  <a:srgbClr val="FF0000"/>
                </a:solidFill>
              </a:rPr>
              <a:t>BUREAUCRATIC</a:t>
            </a:r>
            <a:endParaRPr b="1" sz="2200">
              <a:solidFill>
                <a:srgbClr val="FF0000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200"/>
              <a:buFont typeface="Times New Roman"/>
              <a:buNone/>
            </a:pPr>
            <a:r>
              <a:rPr b="1" lang="uk" sz="2200">
                <a:solidFill>
                  <a:srgbClr val="FF0000"/>
                </a:solidFill>
              </a:rPr>
              <a:t>V</a:t>
            </a:r>
            <a:r>
              <a:rPr b="1" i="0" lang="uk" sz="2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-1.2: </a:t>
            </a:r>
            <a:r>
              <a:rPr b="1" lang="uk" sz="2200">
                <a:solidFill>
                  <a:srgbClr val="FF0000"/>
                </a:solidFill>
              </a:rPr>
              <a:t>MAFIA</a:t>
            </a:r>
            <a:endParaRPr b="1" i="0" sz="2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Shape 804"/>
          <p:cNvSpPr txBox="1"/>
          <p:nvPr/>
        </p:nvSpPr>
        <p:spPr>
          <a:xfrm>
            <a:off x="227950" y="141475"/>
            <a:ext cx="8293500" cy="5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uk" sz="2400">
                <a:solidFill>
                  <a:srgbClr val="1FBAD7"/>
                </a:solidFill>
                <a:latin typeface="Roboto"/>
                <a:ea typeface="Roboto"/>
                <a:cs typeface="Roboto"/>
                <a:sym typeface="Roboto"/>
              </a:rPr>
              <a:t>What is the future </a:t>
            </a:r>
            <a:r>
              <a:rPr b="1" lang="uk" sz="2400">
                <a:solidFill>
                  <a:srgbClr val="1FBAD7"/>
                </a:solidFill>
                <a:latin typeface="Roboto"/>
                <a:ea typeface="Roboto"/>
                <a:cs typeface="Roboto"/>
                <a:sym typeface="Roboto"/>
              </a:rPr>
              <a:t>model </a:t>
            </a:r>
            <a:r>
              <a:rPr b="1" lang="uk" sz="2400">
                <a:solidFill>
                  <a:srgbClr val="1FBAD7"/>
                </a:solidFill>
                <a:latin typeface="Roboto"/>
                <a:ea typeface="Roboto"/>
                <a:cs typeface="Roboto"/>
                <a:sym typeface="Roboto"/>
              </a:rPr>
              <a:t>of the community / city?</a:t>
            </a:r>
            <a:endParaRPr b="1" i="0" sz="2400" u="none" cap="none" strike="noStrike">
              <a:solidFill>
                <a:srgbClr val="1FBAD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05" name="Shape 805"/>
          <p:cNvCxnSpPr/>
          <p:nvPr/>
        </p:nvCxnSpPr>
        <p:spPr>
          <a:xfrm>
            <a:off x="227950" y="166225"/>
            <a:ext cx="6900" cy="480900"/>
          </a:xfrm>
          <a:prstGeom prst="straightConnector1">
            <a:avLst/>
          </a:prstGeom>
          <a:noFill/>
          <a:ln cap="flat" cmpd="sng" w="28575">
            <a:solidFill>
              <a:srgbClr val="1FBAD7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806" name="Shape 8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55795" y="-11875"/>
            <a:ext cx="1988205" cy="1228050"/>
          </a:xfrm>
          <a:prstGeom prst="rect">
            <a:avLst/>
          </a:prstGeom>
          <a:noFill/>
          <a:ln>
            <a:noFill/>
          </a:ln>
        </p:spPr>
      </p:pic>
      <p:sp>
        <p:nvSpPr>
          <p:cNvPr id="807" name="Shape 807"/>
          <p:cNvSpPr/>
          <p:nvPr/>
        </p:nvSpPr>
        <p:spPr>
          <a:xfrm>
            <a:off x="5508104" y="681540"/>
            <a:ext cx="2952300" cy="21063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8" name="Shape 808"/>
          <p:cNvSpPr txBox="1"/>
          <p:nvPr/>
        </p:nvSpPr>
        <p:spPr>
          <a:xfrm>
            <a:off x="5220072" y="2895786"/>
            <a:ext cx="34563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200"/>
              <a:buFont typeface="Times New Roman"/>
              <a:buNone/>
            </a:pPr>
            <a:r>
              <a:rPr b="1" i="0" lang="uk" sz="22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???</a:t>
            </a:r>
            <a:endParaRPr b="1" i="0" sz="2200" u="none" cap="none" strike="noStrik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9" name="Shape 809"/>
          <p:cNvSpPr txBox="1"/>
          <p:nvPr/>
        </p:nvSpPr>
        <p:spPr>
          <a:xfrm>
            <a:off x="5580100" y="1077772"/>
            <a:ext cx="2808300" cy="150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b="1" lang="uk" sz="2600">
                <a:solidFill>
                  <a:srgbClr val="FFC000"/>
                </a:solidFill>
              </a:rPr>
              <a:t>CITY </a:t>
            </a:r>
            <a:r>
              <a:rPr b="1" i="0" lang="uk" sz="26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b="1" i="0" lang="uk" sz="2600" u="none" cap="none" strike="noStrike">
                <a:solidFill>
                  <a:srgbClr val="1FBAD7"/>
                </a:solidFill>
                <a:latin typeface="Arial"/>
                <a:ea typeface="Arial"/>
                <a:cs typeface="Arial"/>
                <a:sym typeface="Arial"/>
              </a:rPr>
              <a:t>???</a:t>
            </a:r>
            <a:endParaRPr b="1" i="0" sz="2600" u="none" cap="none" strike="noStrike">
              <a:solidFill>
                <a:srgbClr val="1FBAD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3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4" name="Shape 814"/>
          <p:cNvPicPr preferRelativeResize="0"/>
          <p:nvPr/>
        </p:nvPicPr>
        <p:blipFill rotWithShape="1">
          <a:blip r:embed="rId3">
            <a:alphaModFix/>
          </a:blip>
          <a:srcRect b="11013" l="0" r="-1122" t="30249"/>
          <a:stretch/>
        </p:blipFill>
        <p:spPr>
          <a:xfrm>
            <a:off x="0" y="3381850"/>
            <a:ext cx="9258301" cy="1839675"/>
          </a:xfrm>
          <a:prstGeom prst="rect">
            <a:avLst/>
          </a:prstGeom>
          <a:noFill/>
          <a:ln>
            <a:noFill/>
          </a:ln>
        </p:spPr>
      </p:pic>
      <p:sp>
        <p:nvSpPr>
          <p:cNvPr id="815" name="Shape 815"/>
          <p:cNvSpPr/>
          <p:nvPr/>
        </p:nvSpPr>
        <p:spPr>
          <a:xfrm>
            <a:off x="467544" y="681540"/>
            <a:ext cx="2952300" cy="2106300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Shape 816"/>
          <p:cNvSpPr/>
          <p:nvPr/>
        </p:nvSpPr>
        <p:spPr>
          <a:xfrm>
            <a:off x="1675463" y="757740"/>
            <a:ext cx="956400" cy="702000"/>
          </a:xfrm>
          <a:prstGeom prst="ellipse">
            <a:avLst/>
          </a:prstGeom>
          <a:solidFill>
            <a:srgbClr val="00B0F0"/>
          </a:solidFill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7" name="Shape 817"/>
          <p:cNvSpPr txBox="1"/>
          <p:nvPr/>
        </p:nvSpPr>
        <p:spPr>
          <a:xfrm>
            <a:off x="1612500" y="853075"/>
            <a:ext cx="1062600" cy="5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uk">
                <a:solidFill>
                  <a:schemeClr val="lt1"/>
                </a:solidFill>
              </a:rPr>
              <a:t>GOVERNMENT</a:t>
            </a:r>
            <a:endParaRPr b="1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t/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818" name="Shape 818"/>
          <p:cNvSpPr txBox="1"/>
          <p:nvPr/>
        </p:nvSpPr>
        <p:spPr>
          <a:xfrm>
            <a:off x="1111425" y="1545618"/>
            <a:ext cx="1584300" cy="57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b="1" lang="uk" sz="2400">
                <a:solidFill>
                  <a:srgbClr val="FFC000"/>
                </a:solidFill>
              </a:rPr>
              <a:t>CITY</a:t>
            </a:r>
            <a:endParaRPr b="1" i="0" sz="2400" u="none" cap="none" strike="noStrik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9" name="Shape 819"/>
          <p:cNvSpPr txBox="1"/>
          <p:nvPr/>
        </p:nvSpPr>
        <p:spPr>
          <a:xfrm>
            <a:off x="5580100" y="1077772"/>
            <a:ext cx="2808300" cy="150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b="1" i="0" lang="uk" sz="2600" u="none" cap="none" strike="noStrike">
                <a:solidFill>
                  <a:srgbClr val="1FBAD7"/>
                </a:solidFill>
                <a:latin typeface="Arial"/>
                <a:ea typeface="Arial"/>
                <a:cs typeface="Arial"/>
                <a:sym typeface="Arial"/>
              </a:rPr>
              <a:t>МІСТО - </a:t>
            </a:r>
            <a:r>
              <a:rPr b="1" i="0" lang="uk" sz="26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???</a:t>
            </a:r>
            <a:endParaRPr b="1" i="0" sz="2600" u="none" cap="none" strike="noStrik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0" name="Shape 820"/>
          <p:cNvSpPr txBox="1"/>
          <p:nvPr/>
        </p:nvSpPr>
        <p:spPr>
          <a:xfrm>
            <a:off x="236700" y="2721475"/>
            <a:ext cx="3414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200"/>
              <a:buFont typeface="Times New Roman"/>
              <a:buNone/>
            </a:pPr>
            <a:r>
              <a:rPr b="1" lang="uk" sz="2200">
                <a:solidFill>
                  <a:srgbClr val="FF0000"/>
                </a:solidFill>
              </a:rPr>
              <a:t>V</a:t>
            </a:r>
            <a:r>
              <a:rPr b="1" i="0" lang="uk" sz="2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-1.1:</a:t>
            </a:r>
            <a:r>
              <a:rPr b="1" lang="uk" sz="2200">
                <a:solidFill>
                  <a:srgbClr val="FF0000"/>
                </a:solidFill>
              </a:rPr>
              <a:t>BUREAUCRATIC</a:t>
            </a:r>
            <a:endParaRPr b="1" sz="2200">
              <a:solidFill>
                <a:srgbClr val="FF0000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200"/>
              <a:buFont typeface="Times New Roman"/>
              <a:buNone/>
            </a:pPr>
            <a:r>
              <a:rPr b="1" lang="uk" sz="2200">
                <a:solidFill>
                  <a:srgbClr val="FF0000"/>
                </a:solidFill>
              </a:rPr>
              <a:t>V</a:t>
            </a:r>
            <a:r>
              <a:rPr b="1" i="0" lang="uk" sz="2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-1.2: </a:t>
            </a:r>
            <a:r>
              <a:rPr b="1" lang="uk" sz="2200">
                <a:solidFill>
                  <a:srgbClr val="FF0000"/>
                </a:solidFill>
              </a:rPr>
              <a:t>MAFIA</a:t>
            </a:r>
            <a:endParaRPr b="1" i="0" sz="2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1" name="Shape 821"/>
          <p:cNvSpPr txBox="1"/>
          <p:nvPr/>
        </p:nvSpPr>
        <p:spPr>
          <a:xfrm>
            <a:off x="227950" y="141475"/>
            <a:ext cx="8293500" cy="5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uk" sz="2400">
                <a:solidFill>
                  <a:srgbClr val="1FBAD7"/>
                </a:solidFill>
                <a:latin typeface="Roboto"/>
                <a:ea typeface="Roboto"/>
                <a:cs typeface="Roboto"/>
                <a:sym typeface="Roboto"/>
              </a:rPr>
              <a:t>What is the future model of the community / city?</a:t>
            </a:r>
            <a:endParaRPr b="1" i="0" sz="2400" u="none" cap="none" strike="noStrike">
              <a:solidFill>
                <a:srgbClr val="1FBAD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22" name="Shape 822"/>
          <p:cNvCxnSpPr/>
          <p:nvPr/>
        </p:nvCxnSpPr>
        <p:spPr>
          <a:xfrm>
            <a:off x="227950" y="166225"/>
            <a:ext cx="6900" cy="480900"/>
          </a:xfrm>
          <a:prstGeom prst="straightConnector1">
            <a:avLst/>
          </a:prstGeom>
          <a:noFill/>
          <a:ln cap="flat" cmpd="sng" w="28575">
            <a:solidFill>
              <a:srgbClr val="1FBAD7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823" name="Shape 8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55795" y="-11875"/>
            <a:ext cx="1988205" cy="1228050"/>
          </a:xfrm>
          <a:prstGeom prst="rect">
            <a:avLst/>
          </a:prstGeom>
          <a:noFill/>
          <a:ln>
            <a:noFill/>
          </a:ln>
        </p:spPr>
      </p:pic>
      <p:sp>
        <p:nvSpPr>
          <p:cNvPr id="824" name="Shape 824"/>
          <p:cNvSpPr/>
          <p:nvPr/>
        </p:nvSpPr>
        <p:spPr>
          <a:xfrm>
            <a:off x="5508104" y="681540"/>
            <a:ext cx="2952300" cy="21063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Shape 825"/>
          <p:cNvSpPr txBox="1"/>
          <p:nvPr/>
        </p:nvSpPr>
        <p:spPr>
          <a:xfrm>
            <a:off x="5220072" y="2819586"/>
            <a:ext cx="34563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200"/>
              <a:buFont typeface="Times New Roman"/>
              <a:buNone/>
            </a:pPr>
            <a:r>
              <a:rPr b="1" lang="uk" sz="2200">
                <a:solidFill>
                  <a:srgbClr val="1FBAD7"/>
                </a:solidFill>
              </a:rPr>
              <a:t>CIVIC</a:t>
            </a:r>
            <a:endParaRPr b="1" i="0" sz="2200" u="none" cap="none" strike="noStrike">
              <a:solidFill>
                <a:srgbClr val="1FBAD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Shape 826"/>
          <p:cNvSpPr txBox="1"/>
          <p:nvPr/>
        </p:nvSpPr>
        <p:spPr>
          <a:xfrm>
            <a:off x="5580100" y="1077775"/>
            <a:ext cx="2808300" cy="12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b="1" lang="uk" sz="2000">
                <a:solidFill>
                  <a:srgbClr val="FFC000"/>
                </a:solidFill>
              </a:rPr>
              <a:t>SELF-GOVERNED</a:t>
            </a:r>
            <a:endParaRPr b="1" sz="2000">
              <a:solidFill>
                <a:srgbClr val="FFC000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b="1" lang="uk" sz="2000">
                <a:solidFill>
                  <a:srgbClr val="FFC000"/>
                </a:solidFill>
              </a:rPr>
              <a:t> CITY-COWORKING</a:t>
            </a:r>
            <a:endParaRPr b="1" i="0" sz="2000" u="none" cap="none" strike="noStrike">
              <a:solidFill>
                <a:srgbClr val="1FBAD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0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Shape 831"/>
          <p:cNvSpPr txBox="1"/>
          <p:nvPr/>
        </p:nvSpPr>
        <p:spPr>
          <a:xfrm>
            <a:off x="758100" y="1290475"/>
            <a:ext cx="7674300" cy="13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uk" sz="6600">
                <a:solidFill>
                  <a:srgbClr val="FFC000"/>
                </a:solidFill>
                <a:latin typeface="Roboto"/>
                <a:ea typeface="Roboto"/>
                <a:cs typeface="Roboto"/>
                <a:sym typeface="Roboto"/>
              </a:rPr>
              <a:t>Next steps?</a:t>
            </a:r>
            <a:endParaRPr b="1" sz="6600">
              <a:solidFill>
                <a:srgbClr val="FFC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1FBAD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3000">
                <a:solidFill>
                  <a:srgbClr val="1FBAD7"/>
                </a:solidFill>
                <a:latin typeface="Roboto"/>
                <a:ea typeface="Roboto"/>
                <a:cs typeface="Roboto"/>
                <a:sym typeface="Roboto"/>
              </a:rPr>
              <a:t>Mail: </a:t>
            </a:r>
            <a:r>
              <a:rPr b="1" lang="uk" sz="3000">
                <a:solidFill>
                  <a:srgbClr val="1FBAD7"/>
                </a:solidFill>
                <a:latin typeface="Roboto"/>
                <a:ea typeface="Roboto"/>
                <a:cs typeface="Roboto"/>
                <a:sym typeface="Roboto"/>
              </a:rPr>
              <a:t>info@cid.center</a:t>
            </a:r>
            <a:endParaRPr b="1" sz="3000">
              <a:solidFill>
                <a:srgbClr val="1FBAD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3000">
                <a:solidFill>
                  <a:srgbClr val="1FBAD7"/>
                </a:solidFill>
                <a:latin typeface="Roboto"/>
                <a:ea typeface="Roboto"/>
                <a:cs typeface="Roboto"/>
                <a:sym typeface="Roboto"/>
              </a:rPr>
              <a:t>FB/Skype:</a:t>
            </a:r>
            <a:r>
              <a:rPr b="1" lang="uk" sz="3000">
                <a:solidFill>
                  <a:srgbClr val="1FBAD7"/>
                </a:solidFill>
                <a:latin typeface="Roboto"/>
                <a:ea typeface="Roboto"/>
                <a:cs typeface="Roboto"/>
                <a:sym typeface="Roboto"/>
              </a:rPr>
              <a:t> Loboyko</a:t>
            </a:r>
            <a:endParaRPr b="1" sz="3000">
              <a:solidFill>
                <a:srgbClr val="1FBAD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3000">
                <a:solidFill>
                  <a:srgbClr val="1FBAD7"/>
                </a:solidFill>
                <a:latin typeface="Roboto"/>
                <a:ea typeface="Roboto"/>
                <a:cs typeface="Roboto"/>
                <a:sym typeface="Roboto"/>
              </a:rPr>
              <a:t>www.CID.center</a:t>
            </a:r>
            <a:endParaRPr b="1" sz="3000">
              <a:solidFill>
                <a:srgbClr val="1FBAD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C:\Users\1\Desktop\ЦРИ\лого\LOGOCID150.png" id="832" name="Shape 8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198" y="4230500"/>
            <a:ext cx="1570350" cy="9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3" name="Shape 8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2389324" cy="91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7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Shape 8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  <p:sp>
        <p:nvSpPr>
          <p:cNvPr id="839" name="Shape 839"/>
          <p:cNvSpPr txBox="1"/>
          <p:nvPr/>
        </p:nvSpPr>
        <p:spPr>
          <a:xfrm>
            <a:off x="362425" y="203050"/>
            <a:ext cx="8183100" cy="5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400">
                <a:solidFill>
                  <a:srgbClr val="FFC000"/>
                </a:solidFill>
                <a:latin typeface="Roboto"/>
                <a:ea typeface="Roboto"/>
                <a:cs typeface="Roboto"/>
                <a:sym typeface="Roboto"/>
              </a:rPr>
              <a:t>E-Demcracy</a:t>
            </a:r>
            <a:r>
              <a:rPr b="1" lang="uk" sz="2400">
                <a:solidFill>
                  <a:srgbClr val="1FBAD7"/>
                </a:solidFill>
                <a:latin typeface="Roboto"/>
                <a:ea typeface="Roboto"/>
                <a:cs typeface="Roboto"/>
                <a:sym typeface="Roboto"/>
              </a:rPr>
              <a:t> status of development </a:t>
            </a:r>
            <a:endParaRPr b="1" sz="2400">
              <a:solidFill>
                <a:srgbClr val="85859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40" name="Shape 840"/>
          <p:cNvCxnSpPr/>
          <p:nvPr/>
        </p:nvCxnSpPr>
        <p:spPr>
          <a:xfrm>
            <a:off x="362425" y="146350"/>
            <a:ext cx="6900" cy="480900"/>
          </a:xfrm>
          <a:prstGeom prst="straightConnector1">
            <a:avLst/>
          </a:prstGeom>
          <a:noFill/>
          <a:ln cap="flat" cmpd="sng" w="28575">
            <a:solidFill>
              <a:srgbClr val="1FBAD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41" name="Shape 841"/>
          <p:cNvSpPr txBox="1"/>
          <p:nvPr/>
        </p:nvSpPr>
        <p:spPr>
          <a:xfrm>
            <a:off x="328175" y="627250"/>
            <a:ext cx="8815800" cy="146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400">
                <a:solidFill>
                  <a:srgbClr val="FFC000"/>
                </a:solidFill>
              </a:rPr>
              <a:t>after Maidan</a:t>
            </a:r>
            <a:r>
              <a:rPr b="1" lang="uk" sz="2400">
                <a:solidFill>
                  <a:srgbClr val="FFC000"/>
                </a:solidFill>
              </a:rPr>
              <a:t>, 2017-18:</a:t>
            </a:r>
            <a:endParaRPr b="1" sz="2400">
              <a:solidFill>
                <a:srgbClr val="FFC000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uk"/>
              <a:t>Ukraine ranks among 193 member states of the UN</a:t>
            </a:r>
            <a:endParaRPr b="1" sz="1600"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b="1" lang="uk" sz="2400">
                <a:solidFill>
                  <a:srgbClr val="1FBAD7"/>
                </a:solidFill>
              </a:rPr>
              <a:t>E-Democracy:</a:t>
            </a:r>
            <a:r>
              <a:rPr b="1" lang="uk" sz="2400">
                <a:solidFill>
                  <a:srgbClr val="00B0F0"/>
                </a:solidFill>
              </a:rPr>
              <a:t> </a:t>
            </a:r>
            <a:r>
              <a:rPr b="1" lang="uk" sz="2400">
                <a:solidFill>
                  <a:srgbClr val="FFC000"/>
                </a:solidFill>
              </a:rPr>
              <a:t>32 місце (+45)</a:t>
            </a:r>
            <a:endParaRPr sz="2400">
              <a:solidFill>
                <a:srgbClr val="00B0F0"/>
              </a:solidFill>
            </a:endParaRPr>
          </a:p>
        </p:txBody>
      </p:sp>
      <p:sp>
        <p:nvSpPr>
          <p:cNvPr id="842" name="Shape 842"/>
          <p:cNvSpPr txBox="1"/>
          <p:nvPr/>
        </p:nvSpPr>
        <p:spPr>
          <a:xfrm>
            <a:off x="251975" y="2174025"/>
            <a:ext cx="50370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rgbClr val="1FBAD7"/>
                </a:solidFill>
              </a:rPr>
              <a:t>Open DATA</a:t>
            </a:r>
            <a:r>
              <a:rPr b="1" lang="uk" sz="1600">
                <a:solidFill>
                  <a:srgbClr val="1FBAD7"/>
                </a:solidFill>
              </a:rPr>
              <a:t>, е-Appeals, е-Petitions</a:t>
            </a:r>
            <a:r>
              <a:rPr b="1" lang="uk" sz="1600"/>
              <a:t> - </a:t>
            </a:r>
            <a:r>
              <a:rPr b="1" lang="uk" sz="1600"/>
              <a:t>instead of street protests</a:t>
            </a:r>
            <a:r>
              <a:rPr b="1" lang="uk" sz="1600"/>
              <a:t>?</a:t>
            </a:r>
            <a:endParaRPr b="1" sz="16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/>
              <a:t>participation </a:t>
            </a:r>
            <a:r>
              <a:rPr lang="uk" sz="1600"/>
              <a:t>(2017-18): </a:t>
            </a:r>
            <a:r>
              <a:rPr b="1" lang="uk" sz="2400">
                <a:solidFill>
                  <a:srgbClr val="FFC000"/>
                </a:solidFill>
              </a:rPr>
              <a:t>80% </a:t>
            </a:r>
            <a:r>
              <a:rPr b="1" lang="uk" sz="2400">
                <a:solidFill>
                  <a:srgbClr val="FFC000"/>
                </a:solidFill>
              </a:rPr>
              <a:t>communities</a:t>
            </a:r>
            <a:r>
              <a:rPr b="1" lang="uk" sz="2400">
                <a:solidFill>
                  <a:srgbClr val="FFC000"/>
                </a:solidFill>
              </a:rPr>
              <a:t>, </a:t>
            </a:r>
            <a:endParaRPr b="1" sz="2400">
              <a:solidFill>
                <a:srgbClr val="FFC000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400">
                <a:solidFill>
                  <a:srgbClr val="FFC000"/>
                </a:solidFill>
              </a:rPr>
              <a:t>1+</a:t>
            </a:r>
            <a:r>
              <a:rPr b="1" lang="uk" sz="2400">
                <a:solidFill>
                  <a:srgbClr val="FFC000"/>
                </a:solidFill>
              </a:rPr>
              <a:t> million citizens</a:t>
            </a:r>
            <a:r>
              <a:rPr b="1" lang="uk" sz="2400">
                <a:solidFill>
                  <a:srgbClr val="FFC000"/>
                </a:solidFill>
              </a:rPr>
              <a:t> </a:t>
            </a:r>
            <a:r>
              <a:rPr lang="uk" sz="2400">
                <a:solidFill>
                  <a:srgbClr val="FFC000"/>
                </a:solidFill>
              </a:rPr>
              <a:t>(Kyiv = 50%)</a:t>
            </a:r>
            <a:r>
              <a:rPr b="1" lang="uk" sz="2400">
                <a:solidFill>
                  <a:srgbClr val="FFC000"/>
                </a:solidFill>
              </a:rPr>
              <a:t> </a:t>
            </a:r>
            <a:endParaRPr/>
          </a:p>
        </p:txBody>
      </p:sp>
      <p:sp>
        <p:nvSpPr>
          <p:cNvPr id="843" name="Shape 843"/>
          <p:cNvSpPr txBox="1"/>
          <p:nvPr/>
        </p:nvSpPr>
        <p:spPr>
          <a:xfrm>
            <a:off x="251975" y="3624925"/>
            <a:ext cx="5333100" cy="11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rgbClr val="1FBAD7"/>
                </a:solidFill>
              </a:rPr>
              <a:t>Participatory budgets</a:t>
            </a:r>
            <a:r>
              <a:rPr b="1" lang="uk" sz="1600"/>
              <a:t> = </a:t>
            </a:r>
            <a:r>
              <a:rPr b="1" lang="uk" sz="1600"/>
              <a:t>self-government revolution</a:t>
            </a:r>
            <a:r>
              <a:rPr b="1" lang="uk" sz="1600"/>
              <a:t>?</a:t>
            </a:r>
            <a:endParaRPr sz="16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000"/>
              <a:buFont typeface="Arial"/>
              <a:buNone/>
            </a:pPr>
            <a:r>
              <a:rPr lang="uk" sz="1600">
                <a:solidFill>
                  <a:schemeClr val="dk1"/>
                </a:solidFill>
              </a:rPr>
              <a:t>participation </a:t>
            </a:r>
            <a:r>
              <a:rPr lang="uk" sz="1600">
                <a:solidFill>
                  <a:schemeClr val="dk1"/>
                </a:solidFill>
              </a:rPr>
              <a:t>(2017-18):</a:t>
            </a:r>
            <a:r>
              <a:rPr b="1" lang="uk" sz="2400">
                <a:solidFill>
                  <a:srgbClr val="FFC000"/>
                </a:solidFill>
              </a:rPr>
              <a:t> 20% </a:t>
            </a:r>
            <a:r>
              <a:rPr b="1" lang="uk" sz="2400">
                <a:solidFill>
                  <a:srgbClr val="FFC000"/>
                </a:solidFill>
              </a:rPr>
              <a:t>communities</a:t>
            </a:r>
            <a:r>
              <a:rPr b="1" lang="uk" sz="2400">
                <a:solidFill>
                  <a:srgbClr val="FFC000"/>
                </a:solidFill>
              </a:rPr>
              <a:t>, </a:t>
            </a:r>
            <a:endParaRPr b="1" sz="2400">
              <a:solidFill>
                <a:srgbClr val="FFC000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000"/>
              <a:buFont typeface="Arial"/>
              <a:buNone/>
            </a:pPr>
            <a:r>
              <a:rPr b="1" lang="uk" sz="2400">
                <a:solidFill>
                  <a:srgbClr val="FFC000"/>
                </a:solidFill>
              </a:rPr>
              <a:t>1+ </a:t>
            </a:r>
            <a:r>
              <a:rPr b="1" lang="uk" sz="2400">
                <a:solidFill>
                  <a:srgbClr val="FFC000"/>
                </a:solidFill>
              </a:rPr>
              <a:t>million citizens </a:t>
            </a:r>
            <a:r>
              <a:rPr lang="uk" sz="2400">
                <a:solidFill>
                  <a:srgbClr val="FFC000"/>
                </a:solidFill>
              </a:rPr>
              <a:t>(Kyiv = </a:t>
            </a:r>
            <a:r>
              <a:rPr lang="uk" sz="2400">
                <a:solidFill>
                  <a:srgbClr val="FFC000"/>
                </a:solidFill>
              </a:rPr>
              <a:t>30%)</a:t>
            </a:r>
            <a:r>
              <a:rPr b="1" lang="uk" sz="2400">
                <a:solidFill>
                  <a:srgbClr val="FFC000"/>
                </a:solidFill>
              </a:rPr>
              <a:t> </a:t>
            </a:r>
            <a:endParaRPr b="1" sz="2400">
              <a:solidFill>
                <a:srgbClr val="FFC000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C000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4" name="Shape 844"/>
          <p:cNvSpPr txBox="1"/>
          <p:nvPr/>
        </p:nvSpPr>
        <p:spPr>
          <a:xfrm>
            <a:off x="369325" y="4820125"/>
            <a:ext cx="4504500" cy="24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uk" sz="1800">
                <a:solidFill>
                  <a:srgbClr val="1FBAD7"/>
                </a:solidFill>
              </a:rPr>
              <a:t>Рlanned at the National level (</a:t>
            </a:r>
            <a:r>
              <a:rPr b="1" lang="uk" sz="1800">
                <a:solidFill>
                  <a:srgbClr val="FF0000"/>
                </a:solidFill>
              </a:rPr>
              <a:t>!</a:t>
            </a:r>
            <a:r>
              <a:rPr b="1" lang="uk" sz="1800">
                <a:solidFill>
                  <a:srgbClr val="1FBAD7"/>
                </a:solidFill>
              </a:rPr>
              <a:t>)</a:t>
            </a:r>
            <a:endParaRPr b="1" sz="1600"/>
          </a:p>
        </p:txBody>
      </p:sp>
      <p:pic>
        <p:nvPicPr>
          <p:cNvPr descr="C:\Users\1\Desktop\ЦРИ\Фото\Majdan.jpg" id="845" name="Shape 8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26375" y="-6425"/>
            <a:ext cx="3718026" cy="270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6" name="Shape 8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25975" y="2817600"/>
            <a:ext cx="3718025" cy="233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Shape 851"/>
          <p:cNvSpPr txBox="1"/>
          <p:nvPr/>
        </p:nvSpPr>
        <p:spPr>
          <a:xfrm>
            <a:off x="4978725" y="1214225"/>
            <a:ext cx="4165200" cy="39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uk">
                <a:solidFill>
                  <a:schemeClr val="dk1"/>
                </a:solidFill>
                <a:highlight>
                  <a:srgbClr val="FFFFFF"/>
                </a:highlight>
              </a:rPr>
              <a:t>Google is following Android users </a:t>
            </a:r>
            <a:endParaRPr b="1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1"/>
                </a:solidFill>
                <a:highlight>
                  <a:srgbClr val="FFFFFF"/>
                </a:highlight>
              </a:rPr>
              <a:t>From 2017, the company collects location data for Android devices, even if gadgets: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uk">
                <a:solidFill>
                  <a:schemeClr val="dk1"/>
                </a:solidFill>
                <a:highlight>
                  <a:srgbClr val="FFFFFF"/>
                </a:highlight>
              </a:rPr>
              <a:t>geolocation detection services were turned off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uk"/>
              <a:t>restore factory settings</a:t>
            </a:r>
            <a:endParaRPr/>
          </a:p>
          <a:p>
            <a: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uk">
                <a:solidFill>
                  <a:schemeClr val="dk1"/>
                </a:solidFill>
                <a:highlight>
                  <a:srgbClr val="FFFFFF"/>
                </a:highlight>
              </a:rPr>
              <a:t>iOS, not Android, but the owner is using the Google search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52" name="Shape 8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64950"/>
            <a:ext cx="4978725" cy="462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3" name="Shape 8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09601"/>
            <a:ext cx="2389325" cy="3066800"/>
          </a:xfrm>
          <a:prstGeom prst="rect">
            <a:avLst/>
          </a:prstGeom>
          <a:noFill/>
          <a:ln>
            <a:noFill/>
          </a:ln>
        </p:spPr>
      </p:pic>
      <p:sp>
        <p:nvSpPr>
          <p:cNvPr id="854" name="Shape 854"/>
          <p:cNvSpPr txBox="1"/>
          <p:nvPr>
            <p:ph idx="1" type="body"/>
          </p:nvPr>
        </p:nvSpPr>
        <p:spPr>
          <a:xfrm>
            <a:off x="-50" y="5575"/>
            <a:ext cx="9144000" cy="75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uk" sz="3000">
                <a:solidFill>
                  <a:srgbClr val="FFC0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Personal data - </a:t>
            </a:r>
            <a:r>
              <a:rPr b="1" lang="uk" sz="3000">
                <a:solidFill>
                  <a:srgbClr val="31B6FD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Case: smartphone</a:t>
            </a:r>
            <a:endParaRPr b="1" sz="3000">
              <a:solidFill>
                <a:srgbClr val="31B6FD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139700" lvl="0" marL="342900" rtl="0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8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Shape 859"/>
          <p:cNvSpPr txBox="1"/>
          <p:nvPr>
            <p:ph idx="1" type="body"/>
          </p:nvPr>
        </p:nvSpPr>
        <p:spPr>
          <a:xfrm>
            <a:off x="0" y="28300"/>
            <a:ext cx="9144000" cy="5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uk" sz="3000">
                <a:solidFill>
                  <a:srgbClr val="FFC0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Personal data - </a:t>
            </a:r>
            <a:r>
              <a:rPr b="1" lang="uk" sz="3000">
                <a:solidFill>
                  <a:srgbClr val="31B6FD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Case: social network</a:t>
            </a:r>
            <a:endParaRPr b="1" sz="3000">
              <a:solidFill>
                <a:srgbClr val="31B6FD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000">
              <a:solidFill>
                <a:srgbClr val="FFC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000">
              <a:solidFill>
                <a:srgbClr val="FFC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139700" lvl="0" marL="342900" rtl="0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0" name="Shape 860"/>
          <p:cNvSpPr txBox="1"/>
          <p:nvPr/>
        </p:nvSpPr>
        <p:spPr>
          <a:xfrm>
            <a:off x="4140300" y="1161550"/>
            <a:ext cx="4887300" cy="16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>
                <a:solidFill>
                  <a:schemeClr val="dk1"/>
                </a:solidFill>
                <a:highlight>
                  <a:srgbClr val="FFFFFF"/>
                </a:highlight>
              </a:rPr>
              <a:t>Mark Zuckerberg admitted:</a:t>
            </a:r>
            <a:endParaRPr sz="12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>
                <a:solidFill>
                  <a:schemeClr val="dk1"/>
                </a:solidFill>
                <a:highlight>
                  <a:srgbClr val="FFFFFF"/>
                </a:highlight>
              </a:rPr>
              <a:t>Cambridge Analytica (UK), who worked on the US presidential campaign, Donald Trump, revealed vulnerabilities in protecting the social network and </a:t>
            </a:r>
            <a:r>
              <a:rPr b="1" lang="uk" sz="1200">
                <a:solidFill>
                  <a:schemeClr val="dk1"/>
                </a:solidFill>
                <a:highlight>
                  <a:srgbClr val="FFFFFF"/>
                </a:highlight>
              </a:rPr>
              <a:t>used the personal data of 50+ million users.</a:t>
            </a:r>
            <a:endParaRPr b="1" sz="12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>
                <a:solidFill>
                  <a:schemeClr val="dk1"/>
                </a:solidFill>
                <a:highlight>
                  <a:srgbClr val="FFFFFF"/>
                </a:highlight>
              </a:rPr>
              <a:t>User personal data was used by political technologists</a:t>
            </a:r>
            <a:r>
              <a:rPr b="1" lang="uk" sz="1200">
                <a:solidFill>
                  <a:schemeClr val="dk1"/>
                </a:solidFill>
                <a:highlight>
                  <a:srgbClr val="FFFFFF"/>
                </a:highlight>
              </a:rPr>
              <a:t> to influence public opinion.</a:t>
            </a:r>
            <a:r>
              <a:rPr lang="uk" sz="1200">
                <a:solidFill>
                  <a:schemeClr val="dk1"/>
                </a:solidFill>
                <a:highlight>
                  <a:srgbClr val="FFFFFF"/>
                </a:highlight>
              </a:rPr>
              <a:t> In particular, the results of the US elections</a:t>
            </a:r>
            <a:endParaRPr sz="12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pic>
        <p:nvPicPr>
          <p:cNvPr id="861" name="Shape 8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7038" y="2894050"/>
            <a:ext cx="3516713" cy="202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2" name="Shape 8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0375" y="1217050"/>
            <a:ext cx="2815450" cy="167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3" name="Shape 8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9475" y="3389876"/>
            <a:ext cx="3140226" cy="153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7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Shape 868"/>
          <p:cNvSpPr txBox="1"/>
          <p:nvPr>
            <p:ph idx="1" type="body"/>
          </p:nvPr>
        </p:nvSpPr>
        <p:spPr>
          <a:xfrm>
            <a:off x="267200" y="73750"/>
            <a:ext cx="8229600" cy="11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uk" sz="3000">
                <a:solidFill>
                  <a:srgbClr val="FFC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Blockchain </a:t>
            </a:r>
            <a:r>
              <a:rPr b="1" lang="uk" sz="3000">
                <a:solidFill>
                  <a:srgbClr val="31B6FD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will also appear on smartphones</a:t>
            </a:r>
            <a:endParaRPr b="1" sz="3000">
              <a:solidFill>
                <a:srgbClr val="31B6FD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000">
              <a:solidFill>
                <a:srgbClr val="FFC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000">
              <a:solidFill>
                <a:srgbClr val="FFC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139700" lvl="0" marL="342900" rtl="0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9" name="Shape 869"/>
          <p:cNvSpPr txBox="1"/>
          <p:nvPr/>
        </p:nvSpPr>
        <p:spPr>
          <a:xfrm>
            <a:off x="5333700" y="1346375"/>
            <a:ext cx="3353100" cy="32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solidFill>
                  <a:schemeClr val="dk1"/>
                </a:solidFill>
                <a:highlight>
                  <a:srgbClr val="FFFFFF"/>
                </a:highlight>
              </a:rPr>
              <a:t>Blockchain </a:t>
            </a:r>
            <a:r>
              <a:rPr lang="uk">
                <a:solidFill>
                  <a:schemeClr val="dk1"/>
                </a:solidFill>
                <a:highlight>
                  <a:srgbClr val="FFFFFF"/>
                </a:highlight>
              </a:rPr>
              <a:t>is a database for recording and saving transaction data. One of its main features is that it is simultaneously stored on many computers connected to each other on the Internet.</a:t>
            </a:r>
            <a:r>
              <a:rPr lang="uk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uk">
                <a:solidFill>
                  <a:schemeClr val="dk1"/>
                </a:solidFill>
                <a:highlight>
                  <a:srgbClr val="FFFFFF"/>
                </a:highlight>
              </a:rPr>
              <a:t>All changes to the database of one computer are immediately copied to each computer that participates in the network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1"/>
                </a:solidFill>
                <a:highlight>
                  <a:srgbClr val="FFFFFF"/>
                </a:highlight>
              </a:rPr>
              <a:t>Huawei is developing a smartphone for the blockade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pic>
        <p:nvPicPr>
          <p:cNvPr id="870" name="Shape 8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400" y="1422575"/>
            <a:ext cx="4814800" cy="334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4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Admin\Desktop\шаблоны презентации\Без названия (2).jpg" id="875" name="Shape 8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03775"/>
            <a:ext cx="1762950" cy="1069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\Desktop\шаблоны презентации\passport.jpg" id="876" name="Shape 8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05464" y="4029911"/>
            <a:ext cx="1134126" cy="795304"/>
          </a:xfrm>
          <a:prstGeom prst="rect">
            <a:avLst/>
          </a:prstGeom>
          <a:noFill/>
          <a:ln>
            <a:noFill/>
          </a:ln>
        </p:spPr>
      </p:pic>
      <p:sp>
        <p:nvSpPr>
          <p:cNvPr id="877" name="Shape 877"/>
          <p:cNvSpPr txBox="1"/>
          <p:nvPr>
            <p:ph type="title"/>
          </p:nvPr>
        </p:nvSpPr>
        <p:spPr>
          <a:xfrm>
            <a:off x="0" y="141480"/>
            <a:ext cx="9144000" cy="4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200"/>
              <a:buFont typeface="Raleway"/>
              <a:buNone/>
            </a:pPr>
            <a:r>
              <a:rPr b="1" lang="uk" sz="3000">
                <a:solidFill>
                  <a:srgbClr val="31B6FD"/>
                </a:solidFill>
                <a:latin typeface="Arial"/>
                <a:ea typeface="Arial"/>
                <a:cs typeface="Arial"/>
                <a:sym typeface="Arial"/>
              </a:rPr>
              <a:t>Methods of identification and voting</a:t>
            </a:r>
            <a:endParaRPr b="1" i="0" sz="3000" u="none" cap="none" strike="noStrike">
              <a:solidFill>
                <a:srgbClr val="31B6F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Shape 878"/>
          <p:cNvSpPr/>
          <p:nvPr/>
        </p:nvSpPr>
        <p:spPr>
          <a:xfrm>
            <a:off x="3059832" y="1545636"/>
            <a:ext cx="3096300" cy="2376300"/>
          </a:xfrm>
          <a:prstGeom prst="ellipse">
            <a:avLst/>
          </a:prstGeom>
          <a:solidFill>
            <a:srgbClr val="FFFF00">
              <a:alpha val="851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uk" sz="2400"/>
              <a:t>Mixed</a:t>
            </a:r>
            <a:endParaRPr b="1" sz="24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uk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70 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uk" sz="1800">
                <a:solidFill>
                  <a:schemeClr val="dk1"/>
                </a:solidFill>
              </a:rPr>
              <a:t> local gov.s</a:t>
            </a:r>
            <a:endParaRPr sz="18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9" name="Shape 879"/>
          <p:cNvSpPr/>
          <p:nvPr/>
        </p:nvSpPr>
        <p:spPr>
          <a:xfrm>
            <a:off x="5686350" y="1491630"/>
            <a:ext cx="3206100" cy="2430300"/>
          </a:xfrm>
          <a:prstGeom prst="ellipse">
            <a:avLst/>
          </a:prstGeom>
          <a:solidFill>
            <a:srgbClr val="F20253">
              <a:alpha val="851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t/>
            </a:r>
            <a:endParaRPr b="1" sz="2400">
              <a:solidFill>
                <a:srgbClr val="FFFFFF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b="1" lang="uk" sz="2400">
                <a:solidFill>
                  <a:srgbClr val="FFFFFF"/>
                </a:solidFill>
              </a:rPr>
              <a:t>Paper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uk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r>
              <a:rPr b="1" i="0" lang="uk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uk" sz="1800">
                <a:solidFill>
                  <a:schemeClr val="dk1"/>
                </a:solidFill>
              </a:rPr>
              <a:t>local gov.s</a:t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Admin\Desktop\шаблоны презентации\Без названия (3).jpg" id="880" name="Shape 88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822" y="681553"/>
            <a:ext cx="1134125" cy="10825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\Desktop\шаблоны презентации\Без названия (6).jpg" id="881" name="Shape 88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762952" y="4244325"/>
            <a:ext cx="958099" cy="580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\Desktop\шаблоны презентации\Без названия (8).jpg" id="882" name="Shape 88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572000" y="735546"/>
            <a:ext cx="559321" cy="7871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\Desktop\шаблоны презентации\brirthId.jpg" id="883" name="Shape 88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300192" y="735546"/>
            <a:ext cx="540060" cy="7532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\Desktop\шаблоны презентации\Без названия (7).jpg" id="884" name="Shape 88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100392" y="735546"/>
            <a:ext cx="499126" cy="8036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\Desktop\шаблоны презентации\1.png" id="885" name="Shape 88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622032" y="4045493"/>
            <a:ext cx="486054" cy="711552"/>
          </a:xfrm>
          <a:prstGeom prst="rect">
            <a:avLst/>
          </a:prstGeom>
          <a:noFill/>
          <a:ln>
            <a:noFill/>
          </a:ln>
        </p:spPr>
      </p:pic>
      <p:sp>
        <p:nvSpPr>
          <p:cNvPr id="886" name="Shape 886"/>
          <p:cNvSpPr txBox="1"/>
          <p:nvPr/>
        </p:nvSpPr>
        <p:spPr>
          <a:xfrm>
            <a:off x="3635896" y="3111810"/>
            <a:ext cx="5508000" cy="2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700"/>
              <a:buFont typeface="Arial"/>
              <a:buNone/>
            </a:pPr>
            <a:r>
              <a:rPr b="1" i="1" lang="uk" sz="1700" u="sng">
                <a:solidFill>
                  <a:srgbClr val="FF0000"/>
                </a:solidFill>
              </a:rPr>
              <a:t>High risk</a:t>
            </a:r>
            <a:r>
              <a:rPr b="1" i="1" lang="uk" sz="1700" u="sng">
                <a:solidFill>
                  <a:schemeClr val="dk1"/>
                </a:solidFill>
              </a:rPr>
              <a:t> of falsification and loss of trust</a:t>
            </a:r>
            <a:endParaRPr b="1" i="1" sz="1700" u="sng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700"/>
              <a:buFont typeface="Arial"/>
              <a:buNone/>
            </a:pPr>
            <a:r>
              <a:t/>
            </a:r>
            <a:endParaRPr i="1" sz="1700" u="sng">
              <a:solidFill>
                <a:srgbClr val="FF0000"/>
              </a:solidFill>
            </a:endParaRPr>
          </a:p>
        </p:txBody>
      </p:sp>
      <p:pic>
        <p:nvPicPr>
          <p:cNvPr descr="C:\Users\Admin\Desktop\шаблоны презентации\Без названия (5).jpg" id="887" name="Shape 88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558950" y="4231784"/>
            <a:ext cx="866650" cy="545091"/>
          </a:xfrm>
          <a:prstGeom prst="rect">
            <a:avLst/>
          </a:prstGeom>
          <a:noFill/>
          <a:ln>
            <a:noFill/>
          </a:ln>
        </p:spPr>
      </p:pic>
      <p:sp>
        <p:nvSpPr>
          <p:cNvPr id="888" name="Shape 888"/>
          <p:cNvSpPr/>
          <p:nvPr/>
        </p:nvSpPr>
        <p:spPr>
          <a:xfrm>
            <a:off x="323528" y="1491630"/>
            <a:ext cx="3384300" cy="2430300"/>
          </a:xfrm>
          <a:prstGeom prst="ellipse">
            <a:avLst/>
          </a:prstGeom>
          <a:solidFill>
            <a:srgbClr val="00B050">
              <a:alpha val="851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uk" sz="2400">
                <a:solidFill>
                  <a:schemeClr val="lt1"/>
                </a:solidFill>
              </a:rPr>
              <a:t>Electronic</a:t>
            </a:r>
            <a:endParaRPr b="1" sz="24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FFFFFF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uk" sz="1800"/>
              <a:t>9 local gov.s:</a:t>
            </a:r>
            <a:endParaRPr b="1" sz="18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uk" sz="1200">
                <a:solidFill>
                  <a:srgbClr val="FFFFFF"/>
                </a:solidFill>
              </a:rPr>
              <a:t>+ center for administrative services, +scans</a:t>
            </a:r>
            <a:endParaRPr b="1" sz="1200">
              <a:solidFill>
                <a:srgbClr val="FFFFFF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FFFFFF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uk" sz="1800"/>
              <a:t>1+2 local gov.s:</a:t>
            </a:r>
            <a:endParaRPr b="1" sz="18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uk" sz="1200">
                <a:solidFill>
                  <a:srgbClr val="FFFFFF"/>
                </a:solidFill>
              </a:rPr>
              <a:t>Kyiv + Lutsk, Pereyaslav-Khmelnitsky</a:t>
            </a:r>
            <a:endParaRPr b="1" sz="1200">
              <a:solidFill>
                <a:srgbClr val="FFFFFF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000"/>
              <a:buFont typeface="Arial"/>
              <a:buNone/>
            </a:pPr>
            <a:r>
              <a:t/>
            </a:r>
            <a:endParaRPr b="1"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2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Shape 893"/>
          <p:cNvSpPr txBox="1"/>
          <p:nvPr>
            <p:ph idx="1" type="subTitle"/>
          </p:nvPr>
        </p:nvSpPr>
        <p:spPr>
          <a:xfrm>
            <a:off x="311700" y="791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solidFill>
                  <a:srgbClr val="FF9715"/>
                </a:solidFill>
              </a:rPr>
              <a:t>ID by e-cabinet: Kyiv: </a:t>
            </a:r>
            <a:r>
              <a:rPr b="1" lang="uk">
                <a:solidFill>
                  <a:srgbClr val="1FBAD7"/>
                </a:solidFill>
              </a:rPr>
              <a:t>Participatory Budget</a:t>
            </a:r>
            <a:endParaRPr b="1">
              <a:solidFill>
                <a:srgbClr val="1FBAD7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solidFill>
                  <a:srgbClr val="1FBAD7"/>
                </a:solidFill>
              </a:rPr>
              <a:t>www.PB.kyivcity.gov.ua </a:t>
            </a:r>
            <a:endParaRPr b="1">
              <a:solidFill>
                <a:srgbClr val="1FBAD7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94" name="Shape 8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550" y="1129625"/>
            <a:ext cx="6399702" cy="370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5" name="Shape 8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36652" y="1166675"/>
            <a:ext cx="704850" cy="96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6" name="Shape 89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70277" y="1200013"/>
            <a:ext cx="866775" cy="8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7" name="Shape 89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36652" y="2423600"/>
            <a:ext cx="1076325" cy="92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8" name="Shape 89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03327" y="3700625"/>
            <a:ext cx="942975" cy="105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9" name="Shape 89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032202" y="2414075"/>
            <a:ext cx="704850" cy="94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0" name="Shape 90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032202" y="3757775"/>
            <a:ext cx="800100" cy="94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4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Shape 905"/>
          <p:cNvSpPr txBox="1"/>
          <p:nvPr>
            <p:ph idx="1" type="subTitle"/>
          </p:nvPr>
        </p:nvSpPr>
        <p:spPr>
          <a:xfrm>
            <a:off x="433850" y="1251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uk">
                <a:solidFill>
                  <a:srgbClr val="FF9715"/>
                </a:solidFill>
              </a:rPr>
              <a:t>ID by e-cabinet: Kyiv: </a:t>
            </a:r>
            <a:r>
              <a:rPr b="1" lang="uk">
                <a:solidFill>
                  <a:srgbClr val="1FBAD7"/>
                </a:solidFill>
              </a:rPr>
              <a:t>Petitions</a:t>
            </a:r>
            <a:endParaRPr b="1">
              <a:solidFill>
                <a:srgbClr val="1FBAD7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uk">
                <a:solidFill>
                  <a:srgbClr val="1FBAD7"/>
                </a:solidFill>
              </a:rPr>
              <a:t>www.petitions.kyivcity.gov.ua</a:t>
            </a:r>
            <a:endParaRPr/>
          </a:p>
        </p:txBody>
      </p:sp>
      <p:pic>
        <p:nvPicPr>
          <p:cNvPr id="906" name="Shape 9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56725"/>
            <a:ext cx="3616025" cy="384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7" name="Shape 9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11025" y="1156725"/>
            <a:ext cx="5432976" cy="3986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Shape 570"/>
          <p:cNvSpPr txBox="1"/>
          <p:nvPr/>
        </p:nvSpPr>
        <p:spPr>
          <a:xfrm>
            <a:off x="4" y="164312"/>
            <a:ext cx="9144000" cy="7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uk" sz="2400">
                <a:solidFill>
                  <a:srgbClr val="FFC000"/>
                </a:solidFill>
                <a:latin typeface="Roboto"/>
                <a:ea typeface="Roboto"/>
                <a:cs typeface="Roboto"/>
                <a:sym typeface="Roboto"/>
              </a:rPr>
              <a:t>Kyiv Participatory Budget</a:t>
            </a:r>
            <a:r>
              <a:rPr b="1" lang="uk" sz="2400">
                <a:solidFill>
                  <a:srgbClr val="1FBAD7"/>
                </a:solidFill>
                <a:latin typeface="Roboto"/>
                <a:ea typeface="Roboto"/>
                <a:cs typeface="Roboto"/>
                <a:sym typeface="Roboto"/>
              </a:rPr>
              <a:t> project sample:</a:t>
            </a:r>
            <a:endParaRPr b="1" sz="2400">
              <a:solidFill>
                <a:srgbClr val="1FBAD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uk" sz="2400">
                <a:solidFill>
                  <a:srgbClr val="1FBAD7"/>
                </a:solidFill>
                <a:latin typeface="Roboto"/>
                <a:ea typeface="Roboto"/>
                <a:cs typeface="Roboto"/>
                <a:sym typeface="Roboto"/>
              </a:rPr>
              <a:t> Treatment of 400-years Old Tree</a:t>
            </a:r>
            <a:r>
              <a:rPr b="1" lang="uk" sz="2400">
                <a:solidFill>
                  <a:srgbClr val="FF971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uk" sz="2400">
                <a:solidFill>
                  <a:srgbClr val="FFC000"/>
                </a:solidFill>
                <a:latin typeface="Roboto"/>
                <a:ea typeface="Roboto"/>
                <a:cs typeface="Roboto"/>
                <a:sym typeface="Roboto"/>
              </a:rPr>
              <a:t>(to live &gt;1,000 years)</a:t>
            </a:r>
            <a:endParaRPr b="1" sz="2400">
              <a:solidFill>
                <a:srgbClr val="FFC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Shape 571"/>
          <p:cNvSpPr txBox="1"/>
          <p:nvPr/>
        </p:nvSpPr>
        <p:spPr>
          <a:xfrm>
            <a:off x="63500" y="1720825"/>
            <a:ext cx="3820200" cy="7155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Budget</a:t>
            </a:r>
            <a:r>
              <a:rPr lang="uk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: 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400">
                <a:solidFill>
                  <a:srgbClr val="1FBAD7"/>
                </a:solidFill>
                <a:latin typeface="Roboto"/>
                <a:ea typeface="Roboto"/>
                <a:cs typeface="Roboto"/>
                <a:sym typeface="Roboto"/>
              </a:rPr>
              <a:t>about 2,500 Euro</a:t>
            </a:r>
            <a:endParaRPr b="1" sz="2400">
              <a:solidFill>
                <a:srgbClr val="1FBAD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descr="https://storage.new.pb.org.ua/kyiv.pb.org.ua/news/44/image/14962145044943_radioday-0a5ef254711f7ea65af18cae98b6cb94.jpg?s=b2e6bb681481f61ffc487536cbcc8809" id="572" name="Shape 572"/>
          <p:cNvSpPr/>
          <p:nvPr/>
        </p:nvSpPr>
        <p:spPr>
          <a:xfrm>
            <a:off x="63500" y="-102394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storage.new.pb.org.ua/kyiv.pb.org.ua/project/306/photos/14806631848677_dsc_8999-06ddf978b983f9b066acf1d0ea440cfd.jpg?s=6f64fc5bfa9a9a237664a5627e2943c9" id="573" name="Shape 5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711550"/>
            <a:ext cx="4014725" cy="2431950"/>
          </a:xfrm>
          <a:prstGeom prst="rect">
            <a:avLst/>
          </a:prstGeom>
          <a:noFill/>
          <a:ln>
            <a:noFill/>
          </a:ln>
        </p:spPr>
      </p:pic>
      <p:sp>
        <p:nvSpPr>
          <p:cNvPr descr="https://storage.new.pb.org.ua/kyiv.pb.org.ua/project/306/photos/14806631846463_dsc_8987-06ddf978b983f9b066acf1d0ea440cfd.jpg?s=9a065b83847f655da6d4c2bc2c302c3e" id="574" name="Shape 574"/>
          <p:cNvSpPr/>
          <p:nvPr/>
        </p:nvSpPr>
        <p:spPr>
          <a:xfrm>
            <a:off x="215900" y="11906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storage.new.pb.org.ua/kyiv.pb.org.ua/project/306/photos/14806631846463_dsc_8987-06ddf978b983f9b066acf1d0ea440cfd.jpg?s=9a065b83847f655da6d4c2bc2c302c3e" id="575" name="Shape 5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14725" y="1915800"/>
            <a:ext cx="5129274" cy="3212200"/>
          </a:xfrm>
          <a:prstGeom prst="rect">
            <a:avLst/>
          </a:prstGeom>
          <a:noFill/>
          <a:ln>
            <a:noFill/>
          </a:ln>
        </p:spPr>
      </p:pic>
      <p:sp>
        <p:nvSpPr>
          <p:cNvPr id="576" name="Shape 576"/>
          <p:cNvSpPr txBox="1"/>
          <p:nvPr/>
        </p:nvSpPr>
        <p:spPr>
          <a:xfrm>
            <a:off x="3946125" y="1263525"/>
            <a:ext cx="5198100" cy="7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uk" sz="1600">
                <a:solidFill>
                  <a:srgbClr val="1FBAD7"/>
                </a:solidFill>
                <a:latin typeface="Roboto"/>
                <a:ea typeface="Roboto"/>
                <a:cs typeface="Roboto"/>
                <a:sym typeface="Roboto"/>
              </a:rPr>
              <a:t>Goal:</a:t>
            </a:r>
            <a:r>
              <a:rPr b="1" lang="uk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uk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Preservation of </a:t>
            </a:r>
            <a:r>
              <a:rPr b="1" lang="uk" sz="1600">
                <a:solidFill>
                  <a:srgbClr val="FFC000"/>
                </a:solidFill>
                <a:latin typeface="Roboto"/>
                <a:ea typeface="Roboto"/>
                <a:cs typeface="Roboto"/>
                <a:sym typeface="Roboto"/>
              </a:rPr>
              <a:t>One</a:t>
            </a:r>
            <a:r>
              <a:rPr lang="uk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uk" sz="1600">
                <a:solidFill>
                  <a:srgbClr val="1FBAD7"/>
                </a:solidFill>
                <a:latin typeface="Roboto"/>
                <a:ea typeface="Roboto"/>
                <a:cs typeface="Roboto"/>
                <a:sym typeface="Roboto"/>
              </a:rPr>
              <a:t>Outcome:</a:t>
            </a:r>
            <a:r>
              <a:rPr lang="uk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City program to register and save </a:t>
            </a:r>
            <a:r>
              <a:rPr b="1" lang="uk" sz="1600">
                <a:solidFill>
                  <a:srgbClr val="FFC000"/>
                </a:solidFill>
                <a:latin typeface="Roboto"/>
                <a:ea typeface="Roboto"/>
                <a:cs typeface="Roboto"/>
                <a:sym typeface="Roboto"/>
              </a:rPr>
              <a:t>ALL</a:t>
            </a:r>
            <a:r>
              <a:rPr lang="uk" sz="1600">
                <a:solidFill>
                  <a:srgbClr val="FFC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uk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(</a:t>
            </a:r>
            <a:r>
              <a:rPr b="1" lang="uk" sz="1600">
                <a:solidFill>
                  <a:srgbClr val="FFC000"/>
                </a:solidFill>
                <a:latin typeface="Roboto"/>
                <a:ea typeface="Roboto"/>
                <a:cs typeface="Roboto"/>
                <a:sym typeface="Roboto"/>
              </a:rPr>
              <a:t>400+</a:t>
            </a:r>
            <a:r>
              <a:rPr lang="uk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Shape 581"/>
          <p:cNvSpPr txBox="1"/>
          <p:nvPr>
            <p:ph type="title"/>
          </p:nvPr>
        </p:nvSpPr>
        <p:spPr>
          <a:xfrm>
            <a:off x="3662275" y="770250"/>
            <a:ext cx="5481900" cy="1572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uk" sz="22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Due to …</a:t>
            </a:r>
            <a:endParaRPr b="1" sz="220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20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uk" sz="2200">
                <a:solidFill>
                  <a:srgbClr val="1FBAD7"/>
                </a:solidFill>
                <a:latin typeface="Arial"/>
                <a:ea typeface="Arial"/>
                <a:cs typeface="Arial"/>
                <a:sym typeface="Arial"/>
              </a:rPr>
              <a:t>NO VOICE AGAINST from </a:t>
            </a:r>
            <a:r>
              <a:rPr b="1" lang="uk" sz="2200">
                <a:solidFill>
                  <a:srgbClr val="1FBAD7"/>
                </a:solidFill>
                <a:latin typeface="Arial"/>
                <a:ea typeface="Arial"/>
                <a:cs typeface="Arial"/>
                <a:sym typeface="Arial"/>
              </a:rPr>
              <a:t>City Council</a:t>
            </a:r>
            <a:endParaRPr b="1" sz="2200">
              <a:solidFill>
                <a:srgbClr val="FFC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82" name="Shape 582"/>
          <p:cNvPicPr preferRelativeResize="0"/>
          <p:nvPr/>
        </p:nvPicPr>
        <p:blipFill rotWithShape="1">
          <a:blip r:embed="rId3">
            <a:alphaModFix/>
          </a:blip>
          <a:srcRect b="16211" l="21976" r="1289" t="27304"/>
          <a:stretch/>
        </p:blipFill>
        <p:spPr>
          <a:xfrm>
            <a:off x="0" y="3418838"/>
            <a:ext cx="5104874" cy="1630508"/>
          </a:xfrm>
          <a:prstGeom prst="rect">
            <a:avLst/>
          </a:prstGeom>
          <a:noFill/>
          <a:ln>
            <a:noFill/>
          </a:ln>
        </p:spPr>
      </p:pic>
      <p:sp>
        <p:nvSpPr>
          <p:cNvPr id="583" name="Shape 583"/>
          <p:cNvSpPr txBox="1"/>
          <p:nvPr/>
        </p:nvSpPr>
        <p:spPr>
          <a:xfrm>
            <a:off x="404375" y="121600"/>
            <a:ext cx="8293500" cy="5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400">
                <a:solidFill>
                  <a:srgbClr val="FFC000"/>
                </a:solidFill>
                <a:latin typeface="Roboto"/>
                <a:ea typeface="Roboto"/>
                <a:cs typeface="Roboto"/>
                <a:sym typeface="Roboto"/>
              </a:rPr>
              <a:t>Kyiv Local Gov. supports</a:t>
            </a:r>
            <a:r>
              <a:rPr b="1" lang="uk" sz="2400">
                <a:solidFill>
                  <a:srgbClr val="1FBAD7"/>
                </a:solidFill>
                <a:latin typeface="Roboto"/>
                <a:ea typeface="Roboto"/>
                <a:cs typeface="Roboto"/>
                <a:sym typeface="Roboto"/>
              </a:rPr>
              <a:t> E-Democracy</a:t>
            </a:r>
            <a:endParaRPr b="1" sz="2400">
              <a:solidFill>
                <a:srgbClr val="85859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584" name="Shape 584"/>
          <p:cNvGrpSpPr/>
          <p:nvPr/>
        </p:nvGrpSpPr>
        <p:grpSpPr>
          <a:xfrm>
            <a:off x="5668371" y="2773406"/>
            <a:ext cx="3484736" cy="2338666"/>
            <a:chOff x="1874399" y="1753182"/>
            <a:chExt cx="6068855" cy="4290343"/>
          </a:xfrm>
        </p:grpSpPr>
        <p:pic>
          <p:nvPicPr>
            <p:cNvPr descr="21741437_1580364495349080_1107657142_n" id="585" name="Shape 58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874399" y="1753182"/>
              <a:ext cx="6068855" cy="4290343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586" name="Shape 586"/>
            <p:cNvCxnSpPr/>
            <p:nvPr/>
          </p:nvCxnSpPr>
          <p:spPr>
            <a:xfrm flipH="1">
              <a:off x="2454238" y="2187886"/>
              <a:ext cx="336900" cy="606300"/>
            </a:xfrm>
            <a:prstGeom prst="straightConnector1">
              <a:avLst/>
            </a:prstGeom>
            <a:noFill/>
            <a:ln cap="flat" cmpd="sng" w="762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50"/>
                </a:srgbClr>
              </a:outerShdw>
            </a:effectLst>
          </p:spPr>
        </p:cxnSp>
      </p:grpSp>
      <p:pic>
        <p:nvPicPr>
          <p:cNvPr id="587" name="Shape 587"/>
          <p:cNvPicPr preferRelativeResize="0"/>
          <p:nvPr/>
        </p:nvPicPr>
        <p:blipFill rotWithShape="1">
          <a:blip r:embed="rId5">
            <a:alphaModFix/>
          </a:blip>
          <a:srcRect b="0" l="-1370" r="1370" t="0"/>
          <a:stretch/>
        </p:blipFill>
        <p:spPr>
          <a:xfrm>
            <a:off x="-61219" y="829181"/>
            <a:ext cx="3641842" cy="2475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" name="Shape 588"/>
          <p:cNvPicPr preferRelativeResize="0"/>
          <p:nvPr/>
        </p:nvPicPr>
        <p:blipFill rotWithShape="1">
          <a:blip r:embed="rId6">
            <a:alphaModFix/>
          </a:blip>
          <a:srcRect b="18087" l="4560" r="28379" t="12770"/>
          <a:stretch/>
        </p:blipFill>
        <p:spPr>
          <a:xfrm>
            <a:off x="2542791" y="3227137"/>
            <a:ext cx="3125579" cy="1884937"/>
          </a:xfrm>
          <a:prstGeom prst="rect">
            <a:avLst/>
          </a:prstGeom>
          <a:noFill/>
          <a:ln>
            <a:noFill/>
          </a:ln>
        </p:spPr>
      </p:pic>
      <p:sp>
        <p:nvSpPr>
          <p:cNvPr id="589" name="Shape 589"/>
          <p:cNvSpPr txBox="1"/>
          <p:nvPr/>
        </p:nvSpPr>
        <p:spPr>
          <a:xfrm>
            <a:off x="5954963" y="2610019"/>
            <a:ext cx="383400" cy="4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300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5</a:t>
            </a:r>
            <a:endParaRPr b="1" sz="3000">
              <a:solidFill>
                <a:srgbClr val="FF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Shape 594"/>
          <p:cNvSpPr txBox="1"/>
          <p:nvPr>
            <p:ph type="title"/>
          </p:nvPr>
        </p:nvSpPr>
        <p:spPr>
          <a:xfrm>
            <a:off x="893700" y="205988"/>
            <a:ext cx="7494600" cy="529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</a:pPr>
            <a:r>
              <a:rPr b="1" i="0" lang="uk" sz="3000" u="none" cap="none" strike="noStrike">
                <a:solidFill>
                  <a:srgbClr val="FFC000"/>
                </a:solidFill>
                <a:latin typeface="Roboto"/>
                <a:ea typeface="Roboto"/>
                <a:cs typeface="Roboto"/>
                <a:sym typeface="Roboto"/>
              </a:rPr>
              <a:t>E-Democracy</a:t>
            </a:r>
            <a:r>
              <a:rPr b="1" i="0" lang="uk" sz="3000" u="none" cap="none" strike="noStrike">
                <a:solidFill>
                  <a:srgbClr val="1FBAD7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i="0" lang="uk" sz="3000" u="none" cap="none" strike="noStrike">
                <a:solidFill>
                  <a:srgbClr val="1FBAD7"/>
                </a:solidFill>
                <a:latin typeface="Roboto"/>
                <a:ea typeface="Roboto"/>
                <a:cs typeface="Roboto"/>
                <a:sym typeface="Roboto"/>
              </a:rPr>
              <a:t>and</a:t>
            </a:r>
            <a:r>
              <a:rPr b="1" i="0" lang="uk" sz="3000" u="none" cap="none" strike="noStrike">
                <a:solidFill>
                  <a:srgbClr val="1FBAD7"/>
                </a:solidFill>
                <a:latin typeface="Roboto"/>
                <a:ea typeface="Roboto"/>
                <a:cs typeface="Roboto"/>
                <a:sym typeface="Roboto"/>
              </a:rPr>
              <a:t> Democracy</a:t>
            </a:r>
            <a:endParaRPr i="0" sz="3000" u="none" cap="none" strike="noStrike">
              <a:solidFill>
                <a:srgbClr val="1FBAD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5" name="Shape 595"/>
          <p:cNvSpPr txBox="1"/>
          <p:nvPr/>
        </p:nvSpPr>
        <p:spPr>
          <a:xfrm>
            <a:off x="827575" y="789550"/>
            <a:ext cx="75606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uk" sz="1800">
                <a:solidFill>
                  <a:srgbClr val="1FBAD7"/>
                </a:solidFill>
              </a:rPr>
              <a:t>Ukraine is ranked among 193 member states of the UN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6" name="Shape 596"/>
          <p:cNvPicPr preferRelativeResize="0"/>
          <p:nvPr/>
        </p:nvPicPr>
        <p:blipFill rotWithShape="1">
          <a:blip r:embed="rId3">
            <a:alphaModFix/>
          </a:blip>
          <a:srcRect b="0" l="8669" r="14543" t="0"/>
          <a:stretch/>
        </p:blipFill>
        <p:spPr>
          <a:xfrm>
            <a:off x="467544" y="2787774"/>
            <a:ext cx="3096344" cy="1963599"/>
          </a:xfrm>
          <a:prstGeom prst="rect">
            <a:avLst/>
          </a:prstGeom>
          <a:noFill/>
          <a:ln>
            <a:noFill/>
          </a:ln>
        </p:spPr>
      </p:pic>
      <p:sp>
        <p:nvSpPr>
          <p:cNvPr id="597" name="Shape 597"/>
          <p:cNvSpPr txBox="1"/>
          <p:nvPr/>
        </p:nvSpPr>
        <p:spPr>
          <a:xfrm>
            <a:off x="755576" y="1545636"/>
            <a:ext cx="30243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800"/>
              <a:buFont typeface="Arial"/>
              <a:buNone/>
            </a:pPr>
            <a:r>
              <a:rPr b="1" i="0" lang="uk" sz="48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32 </a:t>
            </a:r>
            <a:r>
              <a:rPr b="1" lang="uk" sz="4800">
                <a:solidFill>
                  <a:srgbClr val="FFC000"/>
                </a:solidFill>
              </a:rPr>
              <a:t>place</a:t>
            </a:r>
            <a:endParaRPr b="1" i="0" sz="4800" u="none" cap="none" strike="noStrik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Shape 598"/>
          <p:cNvSpPr txBox="1"/>
          <p:nvPr/>
        </p:nvSpPr>
        <p:spPr>
          <a:xfrm>
            <a:off x="794950" y="2247725"/>
            <a:ext cx="27690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Arial"/>
              <a:buNone/>
            </a:pPr>
            <a:r>
              <a:rPr b="1" i="0" lang="uk" sz="18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+ 45 steps</a:t>
            </a:r>
            <a:r>
              <a:rPr b="1" lang="uk" sz="1800">
                <a:solidFill>
                  <a:srgbClr val="00B050"/>
                </a:solidFill>
              </a:rPr>
              <a:t> up (!!!)</a:t>
            </a:r>
            <a:endParaRPr b="1" i="0" sz="1800" u="none" cap="none" strike="noStrik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Arial"/>
              <a:buNone/>
            </a:pPr>
            <a:r>
              <a:rPr b="1" i="0" lang="uk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uk">
                <a:solidFill>
                  <a:srgbClr val="FF0000"/>
                </a:solidFill>
              </a:rPr>
              <a:t>after </a:t>
            </a:r>
            <a:r>
              <a:rPr b="1" i="0" lang="uk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2014</a:t>
            </a:r>
            <a:endParaRPr b="1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Shape 599"/>
          <p:cNvSpPr txBox="1"/>
          <p:nvPr/>
        </p:nvSpPr>
        <p:spPr>
          <a:xfrm>
            <a:off x="5652120" y="1519874"/>
            <a:ext cx="27690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800"/>
              <a:buFont typeface="Arial"/>
              <a:buNone/>
            </a:pPr>
            <a:r>
              <a:rPr b="1" i="0" lang="uk" sz="4800" u="none" cap="none" strike="noStrike">
                <a:latin typeface="Arial"/>
                <a:ea typeface="Arial"/>
                <a:cs typeface="Arial"/>
                <a:sym typeface="Arial"/>
              </a:rPr>
              <a:t>86</a:t>
            </a:r>
            <a:r>
              <a:rPr b="1" i="0" lang="uk" sz="48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uk" sz="4800">
                <a:solidFill>
                  <a:srgbClr val="1FBAD7"/>
                </a:solidFill>
              </a:rPr>
              <a:t>place</a:t>
            </a:r>
            <a:endParaRPr b="1" i="0" sz="4800" u="none" cap="none" strike="noStrike">
              <a:solidFill>
                <a:srgbClr val="1FBAD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1\Desktop\ЦРИ\Форум_РПР\big-photo_1.jpg" id="600" name="Shape 6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20072" y="2895786"/>
            <a:ext cx="3395092" cy="1924438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01" name="Shape 601"/>
          <p:cNvSpPr txBox="1"/>
          <p:nvPr/>
        </p:nvSpPr>
        <p:spPr>
          <a:xfrm>
            <a:off x="4000496" y="1500180"/>
            <a:ext cx="14289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800"/>
              <a:buFont typeface="Arial"/>
              <a:buNone/>
            </a:pPr>
            <a:r>
              <a:rPr b="1" i="0" lang="uk" sz="4800" u="none" cap="none" strike="noStrike">
                <a:solidFill>
                  <a:srgbClr val="1FBAD7"/>
                </a:solidFill>
                <a:latin typeface="Arial"/>
                <a:ea typeface="Arial"/>
                <a:cs typeface="Arial"/>
                <a:sym typeface="Arial"/>
              </a:rPr>
              <a:t>vs.</a:t>
            </a:r>
            <a:endParaRPr b="1" i="0" sz="4800" u="none" cap="none" strike="noStrike">
              <a:solidFill>
                <a:srgbClr val="1FBAD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Shape 602"/>
          <p:cNvSpPr txBox="1"/>
          <p:nvPr/>
        </p:nvSpPr>
        <p:spPr>
          <a:xfrm>
            <a:off x="5366950" y="2247725"/>
            <a:ext cx="27690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Arial"/>
              <a:buNone/>
            </a:pPr>
            <a:r>
              <a:rPr b="1" i="0" lang="uk" sz="1800" u="none" cap="none" strike="noStrike">
                <a:latin typeface="Arial"/>
                <a:ea typeface="Arial"/>
                <a:cs typeface="Arial"/>
                <a:sym typeface="Arial"/>
              </a:rPr>
              <a:t>+</a:t>
            </a:r>
            <a:r>
              <a:rPr b="1" lang="uk" sz="1800"/>
              <a:t>6</a:t>
            </a:r>
            <a:r>
              <a:rPr b="1" i="0" lang="uk" sz="18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uk" sz="1800" u="none" cap="none" strike="noStrike">
                <a:latin typeface="Arial"/>
                <a:ea typeface="Arial"/>
                <a:cs typeface="Arial"/>
                <a:sym typeface="Arial"/>
              </a:rPr>
              <a:t>steps</a:t>
            </a:r>
            <a:r>
              <a:rPr b="1" lang="uk" sz="1800"/>
              <a:t> up</a:t>
            </a:r>
            <a:endParaRPr b="1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Arial"/>
              <a:buNone/>
            </a:pPr>
            <a:r>
              <a:rPr b="1" i="0" lang="uk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uk">
                <a:solidFill>
                  <a:srgbClr val="FF0000"/>
                </a:solidFill>
              </a:rPr>
              <a:t>after </a:t>
            </a:r>
            <a:r>
              <a:rPr b="1" i="0" lang="uk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2014</a:t>
            </a:r>
            <a:endParaRPr b="1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Shape 607"/>
          <p:cNvSpPr txBox="1"/>
          <p:nvPr>
            <p:ph type="title"/>
          </p:nvPr>
        </p:nvSpPr>
        <p:spPr>
          <a:xfrm>
            <a:off x="893700" y="112075"/>
            <a:ext cx="74946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</a:pPr>
            <a:r>
              <a:rPr b="1" lang="uk" sz="3000">
                <a:solidFill>
                  <a:srgbClr val="FFC000"/>
                </a:solidFill>
                <a:latin typeface="Roboto"/>
                <a:ea typeface="Roboto"/>
                <a:cs typeface="Roboto"/>
                <a:sym typeface="Roboto"/>
              </a:rPr>
              <a:t>e</a:t>
            </a:r>
            <a:r>
              <a:rPr b="1" i="0" lang="uk" sz="3000" u="none" cap="none" strike="noStrike">
                <a:solidFill>
                  <a:srgbClr val="FFC000"/>
                </a:solidFill>
                <a:latin typeface="Roboto"/>
                <a:ea typeface="Roboto"/>
                <a:cs typeface="Roboto"/>
                <a:sym typeface="Roboto"/>
              </a:rPr>
              <a:t>-Democracy </a:t>
            </a:r>
            <a:r>
              <a:rPr b="1" lang="uk" sz="3000">
                <a:solidFill>
                  <a:srgbClr val="FFC000"/>
                </a:solidFill>
                <a:latin typeface="Roboto"/>
                <a:ea typeface="Roboto"/>
                <a:cs typeface="Roboto"/>
                <a:sym typeface="Roboto"/>
              </a:rPr>
              <a:t>in UA</a:t>
            </a:r>
            <a:endParaRPr i="0" sz="3000" u="none" cap="none" strike="noStrike">
              <a:solidFill>
                <a:srgbClr val="1FBAD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8" name="Shape 608"/>
          <p:cNvSpPr txBox="1"/>
          <p:nvPr/>
        </p:nvSpPr>
        <p:spPr>
          <a:xfrm>
            <a:off x="827575" y="789550"/>
            <a:ext cx="75606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uk" sz="1800" u="none" cap="none" strike="noStrike">
                <a:solidFill>
                  <a:srgbClr val="1FBAD7"/>
                </a:solidFill>
                <a:latin typeface="Arial"/>
                <a:ea typeface="Arial"/>
                <a:cs typeface="Arial"/>
                <a:sym typeface="Arial"/>
              </a:rPr>
              <a:t>Україна займає серед 193 країн-членів ООН</a:t>
            </a:r>
            <a:endParaRPr b="0" i="0" sz="1800" u="none" cap="none" strike="noStrike">
              <a:solidFill>
                <a:srgbClr val="1FBAD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9" name="Shape 609"/>
          <p:cNvPicPr preferRelativeResize="0"/>
          <p:nvPr/>
        </p:nvPicPr>
        <p:blipFill rotWithShape="1">
          <a:blip r:embed="rId3">
            <a:alphaModFix/>
          </a:blip>
          <a:srcRect b="0" l="8669" r="14543" t="0"/>
          <a:stretch/>
        </p:blipFill>
        <p:spPr>
          <a:xfrm>
            <a:off x="467544" y="2787774"/>
            <a:ext cx="3096344" cy="1963599"/>
          </a:xfrm>
          <a:prstGeom prst="rect">
            <a:avLst/>
          </a:prstGeom>
          <a:noFill/>
          <a:ln>
            <a:noFill/>
          </a:ln>
        </p:spPr>
      </p:pic>
      <p:sp>
        <p:nvSpPr>
          <p:cNvPr id="610" name="Shape 610"/>
          <p:cNvSpPr txBox="1"/>
          <p:nvPr/>
        </p:nvSpPr>
        <p:spPr>
          <a:xfrm>
            <a:off x="755576" y="1545636"/>
            <a:ext cx="30243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800"/>
              <a:buFont typeface="Arial"/>
              <a:buNone/>
            </a:pPr>
            <a:r>
              <a:rPr b="1" i="0" lang="uk" sz="48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32 місце</a:t>
            </a:r>
            <a:endParaRPr b="1" i="0" sz="4800" u="none" cap="none" strike="noStrik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Shape 611"/>
          <p:cNvSpPr txBox="1"/>
          <p:nvPr/>
        </p:nvSpPr>
        <p:spPr>
          <a:xfrm>
            <a:off x="794950" y="2247725"/>
            <a:ext cx="27690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Arial"/>
              <a:buNone/>
            </a:pPr>
            <a:r>
              <a:rPr b="1" i="0" lang="uk" sz="14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+ 45 сходинок вгору</a:t>
            </a:r>
            <a:endParaRPr b="1" i="0" sz="1400" u="none" cap="none" strike="noStrik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Arial"/>
              <a:buNone/>
            </a:pPr>
            <a:r>
              <a:rPr b="1" i="0" lang="uk" sz="14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після 2014</a:t>
            </a:r>
            <a:endParaRPr b="1" i="0" sz="1400" u="none" cap="none" strike="noStrik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" name="Shape 612"/>
          <p:cNvSpPr txBox="1"/>
          <p:nvPr/>
        </p:nvSpPr>
        <p:spPr>
          <a:xfrm>
            <a:off x="5652120" y="1519874"/>
            <a:ext cx="27690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800"/>
              <a:buFont typeface="Arial"/>
              <a:buNone/>
            </a:pPr>
            <a:r>
              <a:rPr b="1" i="0" lang="uk" sz="4800" u="none" cap="none" strike="noStrike">
                <a:latin typeface="Arial"/>
                <a:ea typeface="Arial"/>
                <a:cs typeface="Arial"/>
                <a:sym typeface="Arial"/>
              </a:rPr>
              <a:t>86</a:t>
            </a:r>
            <a:r>
              <a:rPr b="1" i="0" lang="uk" sz="48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uk" sz="4800" u="none" cap="none" strike="noStrike">
                <a:solidFill>
                  <a:srgbClr val="1FBAD7"/>
                </a:solidFill>
                <a:latin typeface="Arial"/>
                <a:ea typeface="Arial"/>
                <a:cs typeface="Arial"/>
                <a:sym typeface="Arial"/>
              </a:rPr>
              <a:t>місце</a:t>
            </a:r>
            <a:endParaRPr b="1" i="0" sz="4800" u="none" cap="none" strike="noStrike">
              <a:solidFill>
                <a:srgbClr val="1FBAD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Shape 613"/>
          <p:cNvSpPr txBox="1"/>
          <p:nvPr/>
        </p:nvSpPr>
        <p:spPr>
          <a:xfrm>
            <a:off x="5650105" y="2232905"/>
            <a:ext cx="26538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Arial"/>
              <a:buNone/>
            </a:pPr>
            <a:r>
              <a:rPr b="1" i="0" lang="uk" sz="1400" u="none" cap="none" strike="noStrike">
                <a:latin typeface="Arial"/>
                <a:ea typeface="Arial"/>
                <a:cs typeface="Arial"/>
                <a:sym typeface="Arial"/>
              </a:rPr>
              <a:t>+ 6 </a:t>
            </a:r>
            <a:r>
              <a:rPr b="1" i="0" lang="uk" sz="1400" u="none" cap="none" strike="noStrike">
                <a:solidFill>
                  <a:srgbClr val="1FBAD7"/>
                </a:solidFill>
                <a:latin typeface="Arial"/>
                <a:ea typeface="Arial"/>
                <a:cs typeface="Arial"/>
                <a:sym typeface="Arial"/>
              </a:rPr>
              <a:t>сходинок </a:t>
            </a:r>
            <a:endParaRPr b="1" i="0" sz="1400" u="none" cap="none" strike="noStrike">
              <a:solidFill>
                <a:srgbClr val="1FBAD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1\Desktop\ЦРИ\Форум_РПР\big-photo_1.jpg" id="614" name="Shape 6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20072" y="2895786"/>
            <a:ext cx="3395092" cy="1924438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15" name="Shape 615"/>
          <p:cNvSpPr txBox="1"/>
          <p:nvPr/>
        </p:nvSpPr>
        <p:spPr>
          <a:xfrm>
            <a:off x="4000496" y="1500180"/>
            <a:ext cx="14289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800"/>
              <a:buFont typeface="Arial"/>
              <a:buNone/>
            </a:pPr>
            <a:r>
              <a:rPr b="1" i="0" lang="uk" sz="4800" u="none" cap="none" strike="noStrike">
                <a:solidFill>
                  <a:srgbClr val="1FBAD7"/>
                </a:solidFill>
                <a:latin typeface="Arial"/>
                <a:ea typeface="Arial"/>
                <a:cs typeface="Arial"/>
                <a:sym typeface="Arial"/>
              </a:rPr>
              <a:t>vs.</a:t>
            </a:r>
            <a:endParaRPr b="1" i="0" sz="4800" u="none" cap="none" strike="noStrike">
              <a:solidFill>
                <a:srgbClr val="1FBAD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16" name="Shape 616"/>
          <p:cNvGraphicFramePr/>
          <p:nvPr/>
        </p:nvGraphicFramePr>
        <p:xfrm>
          <a:off x="-5" y="69269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{3C6ADA4E-CCAF-419C-9FE6-E0E8B07B1E4B}</a:tableStyleId>
              </a:tblPr>
              <a:tblGrid>
                <a:gridCol w="5165800"/>
                <a:gridCol w="1960750"/>
                <a:gridCol w="526225"/>
                <a:gridCol w="1491250"/>
              </a:tblGrid>
              <a:tr h="3911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25" marB="45725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uk" sz="2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2017-18</a:t>
                      </a:r>
                      <a:endParaRPr sz="2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25" marB="45725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25" marB="45725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2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2020+</a:t>
                      </a:r>
                      <a:endParaRPr sz="2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25" marB="45725" marR="68575" marL="68575"/>
                </a:tc>
              </a:tr>
              <a:tr h="6356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b="1" lang="uk" sz="1800">
                          <a:latin typeface="Roboto"/>
                          <a:ea typeface="Roboto"/>
                          <a:cs typeface="Roboto"/>
                          <a:sym typeface="Roboto"/>
                        </a:rPr>
                        <a:t>International rating</a:t>
                      </a:r>
                      <a:r>
                        <a:rPr lang="uk" sz="1800">
                          <a:latin typeface="Roboto"/>
                          <a:ea typeface="Roboto"/>
                          <a:cs typeface="Roboto"/>
                          <a:sym typeface="Roboto"/>
                        </a:rPr>
                        <a:t> (UN)</a:t>
                      </a:r>
                      <a:endParaRPr sz="18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25" marB="45725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 sz="1800">
                          <a:latin typeface="Roboto"/>
                          <a:ea typeface="Roboto"/>
                          <a:cs typeface="Roboto"/>
                          <a:sym typeface="Roboto"/>
                        </a:rPr>
                        <a:t>32</a:t>
                      </a:r>
                      <a:r>
                        <a:rPr b="1" lang="uk" sz="1800"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b="1" lang="uk" sz="1800">
                          <a:latin typeface="Roboto"/>
                          <a:ea typeface="Roboto"/>
                          <a:cs typeface="Roboto"/>
                          <a:sym typeface="Roboto"/>
                        </a:rPr>
                        <a:t>place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800">
                          <a:latin typeface="Roboto"/>
                          <a:ea typeface="Roboto"/>
                          <a:cs typeface="Roboto"/>
                          <a:sym typeface="Roboto"/>
                        </a:rPr>
                        <a:t>(</a:t>
                      </a:r>
                      <a:r>
                        <a:rPr lang="uk" sz="1800">
                          <a:latin typeface="Roboto"/>
                          <a:ea typeface="Roboto"/>
                          <a:cs typeface="Roboto"/>
                          <a:sym typeface="Roboto"/>
                        </a:rPr>
                        <a:t>before</a:t>
                      </a:r>
                      <a:r>
                        <a:rPr lang="uk" sz="1800">
                          <a:latin typeface="Roboto"/>
                          <a:ea typeface="Roboto"/>
                          <a:cs typeface="Roboto"/>
                          <a:sym typeface="Roboto"/>
                        </a:rPr>
                        <a:t> - 74)</a:t>
                      </a:r>
                      <a:endParaRPr sz="18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25" marB="45725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 sz="1800">
                          <a:latin typeface="Roboto"/>
                          <a:ea typeface="Roboto"/>
                          <a:cs typeface="Roboto"/>
                          <a:sym typeface="Roboto"/>
                        </a:rPr>
                        <a:t>=&gt;</a:t>
                      </a:r>
                      <a:endParaRPr sz="18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25" marB="45725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 sz="1800">
                          <a:latin typeface="Roboto"/>
                          <a:ea typeface="Roboto"/>
                          <a:cs typeface="Roboto"/>
                          <a:sym typeface="Roboto"/>
                        </a:rPr>
                        <a:t> top-20</a:t>
                      </a:r>
                      <a:endParaRPr b="1" sz="18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25" marB="45725" marR="68575" marL="68575"/>
                </a:tc>
              </a:tr>
              <a:tr h="3629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 sz="1800">
                          <a:solidFill>
                            <a:srgbClr val="FFC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Scope of e-participation in UA, citizens</a:t>
                      </a:r>
                      <a:endParaRPr b="1" sz="1800">
                        <a:solidFill>
                          <a:srgbClr val="FFC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25" marB="45725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 sz="1800">
                          <a:solidFill>
                            <a:srgbClr val="FFC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1+ MLN</a:t>
                      </a:r>
                      <a:endParaRPr b="1" sz="1800">
                        <a:solidFill>
                          <a:srgbClr val="FFC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25" marB="45725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 sz="1800">
                          <a:solidFill>
                            <a:srgbClr val="FFC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=&gt;</a:t>
                      </a:r>
                      <a:endParaRPr b="1" sz="1800">
                        <a:solidFill>
                          <a:srgbClr val="FFC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25" marB="45725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 sz="1800">
                          <a:solidFill>
                            <a:srgbClr val="FFC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5+</a:t>
                      </a:r>
                      <a:r>
                        <a:rPr b="1" lang="uk" sz="1800">
                          <a:solidFill>
                            <a:srgbClr val="FFC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MLN</a:t>
                      </a:r>
                      <a:endParaRPr b="1" sz="1800">
                        <a:solidFill>
                          <a:srgbClr val="FFC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25" marB="45725" marR="68575" marL="68575"/>
                </a:tc>
              </a:tr>
              <a:tr h="3629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800">
                          <a:latin typeface="Roboto"/>
                          <a:ea typeface="Roboto"/>
                          <a:cs typeface="Roboto"/>
                          <a:sym typeface="Roboto"/>
                        </a:rPr>
                        <a:t>due to</a:t>
                      </a:r>
                      <a:r>
                        <a:rPr lang="uk" sz="1800">
                          <a:latin typeface="Roboto"/>
                          <a:ea typeface="Roboto"/>
                          <a:cs typeface="Roboto"/>
                          <a:sym typeface="Roboto"/>
                        </a:rPr>
                        <a:t>:</a:t>
                      </a:r>
                      <a:endParaRPr sz="18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25" marB="45725" marR="68575" marL="68575"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25" marB="45725" marR="68575" marL="68575"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25" marB="45725" marR="68575" marL="68575"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25" marB="45725" marR="68575" marL="68575"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29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 sz="1800">
                          <a:latin typeface="Roboto"/>
                          <a:ea typeface="Roboto"/>
                          <a:cs typeface="Roboto"/>
                          <a:sym typeface="Roboto"/>
                        </a:rPr>
                        <a:t>Kyiv (petitions, PB, 1551, other)</a:t>
                      </a:r>
                      <a:endParaRPr sz="18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25" marB="45725" marR="68575" marL="685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800">
                          <a:latin typeface="Roboto"/>
                          <a:ea typeface="Roboto"/>
                          <a:cs typeface="Roboto"/>
                          <a:sym typeface="Roboto"/>
                        </a:rPr>
                        <a:t>500+ thousand</a:t>
                      </a:r>
                      <a:endParaRPr sz="18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25" marB="45725" marR="68575" marL="685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entury Gothic"/>
                        <a:buNone/>
                      </a:pPr>
                      <a:r>
                        <a:rPr b="1" lang="uk" sz="1800">
                          <a:latin typeface="Roboto"/>
                          <a:ea typeface="Roboto"/>
                          <a:cs typeface="Roboto"/>
                          <a:sym typeface="Roboto"/>
                        </a:rPr>
                        <a:t>=&gt;</a:t>
                      </a:r>
                      <a:endParaRPr b="1" sz="18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25" marB="45725" marR="68575" marL="685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 sz="18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1+ mln</a:t>
                      </a:r>
                      <a:endParaRPr b="1" sz="18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25" marB="45725" marR="68575" marL="685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29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President, Gov., Parliament </a:t>
                      </a:r>
                      <a:r>
                        <a:rPr lang="uk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(petitio</a:t>
                      </a:r>
                      <a:r>
                        <a:rPr lang="uk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ns, apeals, etc.)</a:t>
                      </a: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25" marB="45725" marR="68575" marL="68575"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uk" sz="1800">
                          <a:latin typeface="Roboto"/>
                          <a:ea typeface="Roboto"/>
                          <a:cs typeface="Roboto"/>
                          <a:sym typeface="Roboto"/>
                        </a:rPr>
                        <a:t>400+ </a:t>
                      </a:r>
                      <a:r>
                        <a:rPr lang="uk" sz="18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thousand</a:t>
                      </a:r>
                      <a:endParaRPr sz="18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25" marB="45725" marR="68575" marL="68575"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entury Gothic"/>
                        <a:buNone/>
                      </a:pPr>
                      <a:r>
                        <a:rPr b="1" lang="uk" sz="1800">
                          <a:latin typeface="Roboto"/>
                          <a:ea typeface="Roboto"/>
                          <a:cs typeface="Roboto"/>
                          <a:sym typeface="Roboto"/>
                        </a:rPr>
                        <a:t>=&gt;</a:t>
                      </a:r>
                      <a:endParaRPr b="1" sz="18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25" marB="45725" marR="68575" marL="68575"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 sz="18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2-5</a:t>
                      </a:r>
                      <a:r>
                        <a:rPr b="1" lang="uk" sz="1800"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b="1" lang="uk" sz="1800">
                          <a:latin typeface="Roboto"/>
                          <a:ea typeface="Roboto"/>
                          <a:cs typeface="Roboto"/>
                          <a:sym typeface="Roboto"/>
                        </a:rPr>
                        <a:t>mln</a:t>
                      </a:r>
                      <a:endParaRPr b="1" sz="18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25" marB="45725" marR="68575" marL="68575"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3629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 sz="1800">
                          <a:latin typeface="Roboto"/>
                          <a:ea typeface="Roboto"/>
                          <a:cs typeface="Roboto"/>
                          <a:sym typeface="Roboto"/>
                        </a:rPr>
                        <a:t>Platform for e-petions </a:t>
                      </a:r>
                      <a:r>
                        <a:rPr lang="uk" sz="1800">
                          <a:latin typeface="Roboto"/>
                          <a:ea typeface="Roboto"/>
                          <a:cs typeface="Roboto"/>
                          <a:sym typeface="Roboto"/>
                        </a:rPr>
                        <a:t>(</a:t>
                      </a:r>
                      <a:r>
                        <a:rPr lang="uk" sz="1800">
                          <a:latin typeface="Roboto"/>
                          <a:ea typeface="Roboto"/>
                          <a:cs typeface="Roboto"/>
                          <a:sym typeface="Roboto"/>
                        </a:rPr>
                        <a:t>е-dem.in.ua +Open city, Smart city) </a:t>
                      </a:r>
                      <a:endParaRPr sz="18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25" marB="45725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800"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r>
                        <a:rPr lang="uk" sz="1800">
                          <a:latin typeface="Roboto"/>
                          <a:ea typeface="Roboto"/>
                          <a:cs typeface="Roboto"/>
                          <a:sym typeface="Roboto"/>
                        </a:rPr>
                        <a:t>00+ </a:t>
                      </a:r>
                      <a:r>
                        <a:rPr lang="uk" sz="18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thousand</a:t>
                      </a:r>
                      <a:endParaRPr sz="18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25" marB="45725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entury Gothic"/>
                        <a:buNone/>
                      </a:pPr>
                      <a:r>
                        <a:rPr b="1" lang="uk" sz="1800">
                          <a:latin typeface="Roboto"/>
                          <a:ea typeface="Roboto"/>
                          <a:cs typeface="Roboto"/>
                          <a:sym typeface="Roboto"/>
                        </a:rPr>
                        <a:t>=&gt;</a:t>
                      </a:r>
                      <a:endParaRPr b="1" sz="18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25" marB="45725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1800">
                          <a:latin typeface="Roboto"/>
                          <a:ea typeface="Roboto"/>
                          <a:cs typeface="Roboto"/>
                          <a:sym typeface="Roboto"/>
                        </a:rPr>
                        <a:t>??</a:t>
                      </a:r>
                      <a:r>
                        <a:rPr lang="uk" sz="1800"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uk" sz="1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mln</a:t>
                      </a:r>
                      <a:endParaRPr sz="18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25" marB="45725" marR="68575" marL="68575"/>
                </a:tc>
              </a:tr>
              <a:tr h="6356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uk" sz="1800">
                          <a:latin typeface="Roboto"/>
                          <a:ea typeface="Roboto"/>
                          <a:cs typeface="Roboto"/>
                          <a:sym typeface="Roboto"/>
                        </a:rPr>
                        <a:t>Participatory budgets</a:t>
                      </a:r>
                      <a:endParaRPr b="1" sz="18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b="1" lang="uk" sz="1800">
                          <a:latin typeface="Roboto"/>
                          <a:ea typeface="Roboto"/>
                          <a:cs typeface="Roboto"/>
                          <a:sym typeface="Roboto"/>
                        </a:rPr>
                        <a:t>+ e-voting (?), e-</a:t>
                      </a:r>
                      <a:r>
                        <a:rPr b="1" lang="uk" sz="18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consultations</a:t>
                      </a:r>
                      <a:r>
                        <a:rPr b="1" lang="uk" sz="1800">
                          <a:latin typeface="Roboto"/>
                          <a:ea typeface="Roboto"/>
                          <a:cs typeface="Roboto"/>
                          <a:sym typeface="Roboto"/>
                        </a:rPr>
                        <a:t> (?)</a:t>
                      </a:r>
                      <a:r>
                        <a:rPr b="1" lang="uk" sz="1800"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endParaRPr b="1" i="1" sz="18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25" marB="45725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uk" sz="1800"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r>
                        <a:rPr lang="uk" sz="1800">
                          <a:latin typeface="Roboto"/>
                          <a:ea typeface="Roboto"/>
                          <a:cs typeface="Roboto"/>
                          <a:sym typeface="Roboto"/>
                        </a:rPr>
                        <a:t>00+ </a:t>
                      </a:r>
                      <a:r>
                        <a:rPr lang="uk" sz="18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thousand</a:t>
                      </a:r>
                      <a:endParaRPr sz="18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i="1" lang="uk" sz="1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(without Kyiv)</a:t>
                      </a:r>
                      <a:endParaRPr sz="18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25" marB="45725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entury Gothic"/>
                        <a:buNone/>
                      </a:pPr>
                      <a:r>
                        <a:rPr b="1" lang="uk" sz="1800">
                          <a:latin typeface="Roboto"/>
                          <a:ea typeface="Roboto"/>
                          <a:cs typeface="Roboto"/>
                          <a:sym typeface="Roboto"/>
                        </a:rPr>
                        <a:t>=&gt;</a:t>
                      </a:r>
                      <a:endParaRPr b="1" sz="18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25" marB="45725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entury Gothic"/>
                        <a:buNone/>
                      </a:pPr>
                      <a:r>
                        <a:rPr b="1" lang="uk" sz="18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2-5</a:t>
                      </a:r>
                      <a:r>
                        <a:rPr lang="uk" sz="1800"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uk" sz="1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mln</a:t>
                      </a:r>
                      <a:endParaRPr sz="18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25" marB="45725" marR="68575" marL="68575"/>
                </a:tc>
              </a:tr>
              <a:tr h="3629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uk" sz="1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OTHER</a:t>
                      </a:r>
                      <a:endParaRPr sz="1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25" marB="45725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uk" sz="1800">
                          <a:latin typeface="Roboto"/>
                          <a:ea typeface="Roboto"/>
                          <a:cs typeface="Roboto"/>
                          <a:sym typeface="Roboto"/>
                        </a:rPr>
                        <a:t>50+ </a:t>
                      </a:r>
                      <a:r>
                        <a:rPr lang="uk" sz="18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thousand</a:t>
                      </a:r>
                      <a:endParaRPr sz="18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25" marB="45725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entury Gothic"/>
                        <a:buNone/>
                      </a:pPr>
                      <a:r>
                        <a:rPr b="1" lang="uk" sz="1800">
                          <a:latin typeface="Roboto"/>
                          <a:ea typeface="Roboto"/>
                          <a:cs typeface="Roboto"/>
                          <a:sym typeface="Roboto"/>
                        </a:rPr>
                        <a:t>=&gt;</a:t>
                      </a:r>
                      <a:endParaRPr b="1" sz="18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25" marB="45725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uk" sz="1800">
                          <a:latin typeface="Roboto"/>
                          <a:ea typeface="Roboto"/>
                          <a:cs typeface="Roboto"/>
                          <a:sym typeface="Roboto"/>
                        </a:rPr>
                        <a:t>?? </a:t>
                      </a:r>
                      <a:r>
                        <a:rPr lang="uk" sz="1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mln</a:t>
                      </a:r>
                      <a:endParaRPr sz="18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25" marB="45725" marR="68575" marL="68575"/>
                </a:tc>
              </a:tr>
              <a:tr h="6356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 sz="1800">
                          <a:latin typeface="Roboto"/>
                          <a:ea typeface="Roboto"/>
                          <a:cs typeface="Roboto"/>
                          <a:sym typeface="Roboto"/>
                        </a:rPr>
                        <a:t>+</a:t>
                      </a:r>
                      <a:r>
                        <a:rPr lang="uk" sz="1800"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b="1" lang="uk" sz="1800">
                          <a:latin typeface="Roboto"/>
                          <a:ea typeface="Roboto"/>
                          <a:cs typeface="Roboto"/>
                          <a:sym typeface="Roboto"/>
                        </a:rPr>
                        <a:t>e-dem platform of municipalities/regions (based on unified citizen’s e-cabinet)</a:t>
                      </a:r>
                      <a:endParaRPr sz="18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25" marB="45725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uk" sz="18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0+</a:t>
                      </a:r>
                      <a:r>
                        <a:rPr lang="uk" sz="18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uk" sz="18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thousand</a:t>
                      </a:r>
                      <a:endParaRPr sz="18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t/>
                      </a:r>
                      <a:endParaRPr i="1" sz="18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25" marB="45725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uk" sz="18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=&gt;</a:t>
                      </a:r>
                      <a:endParaRPr sz="18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25" marB="45725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uk" sz="18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5+ </a:t>
                      </a:r>
                      <a:r>
                        <a:rPr lang="uk" sz="1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mln</a:t>
                      </a:r>
                      <a:endParaRPr b="1" sz="18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25" marB="45725" marR="68575" marL="68575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1" name="Shape 621"/>
          <p:cNvPicPr preferRelativeResize="0"/>
          <p:nvPr/>
        </p:nvPicPr>
        <p:blipFill rotWithShape="1">
          <a:blip r:embed="rId3">
            <a:alphaModFix/>
          </a:blip>
          <a:srcRect b="11013" l="0" r="-1122" t="30249"/>
          <a:stretch/>
        </p:blipFill>
        <p:spPr>
          <a:xfrm>
            <a:off x="0" y="3381850"/>
            <a:ext cx="9258301" cy="1839675"/>
          </a:xfrm>
          <a:prstGeom prst="rect">
            <a:avLst/>
          </a:prstGeom>
          <a:noFill/>
          <a:ln>
            <a:noFill/>
          </a:ln>
        </p:spPr>
      </p:pic>
      <p:sp>
        <p:nvSpPr>
          <p:cNvPr id="622" name="Shape 622"/>
          <p:cNvSpPr/>
          <p:nvPr/>
        </p:nvSpPr>
        <p:spPr>
          <a:xfrm>
            <a:off x="467544" y="681540"/>
            <a:ext cx="2952300" cy="2106300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3" name="Shape 623"/>
          <p:cNvSpPr/>
          <p:nvPr/>
        </p:nvSpPr>
        <p:spPr>
          <a:xfrm>
            <a:off x="1675463" y="757740"/>
            <a:ext cx="956400" cy="702000"/>
          </a:xfrm>
          <a:prstGeom prst="ellipse">
            <a:avLst/>
          </a:prstGeom>
          <a:solidFill>
            <a:srgbClr val="00B0F0"/>
          </a:solidFill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4" name="Shape 624"/>
          <p:cNvSpPr txBox="1"/>
          <p:nvPr/>
        </p:nvSpPr>
        <p:spPr>
          <a:xfrm>
            <a:off x="1708474" y="800875"/>
            <a:ext cx="890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uk">
                <a:solidFill>
                  <a:schemeClr val="lt1"/>
                </a:solidFill>
              </a:rPr>
              <a:t>GOVERNMENT</a:t>
            </a:r>
            <a:endParaRPr b="1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t/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625" name="Shape 625"/>
          <p:cNvSpPr txBox="1"/>
          <p:nvPr/>
        </p:nvSpPr>
        <p:spPr>
          <a:xfrm>
            <a:off x="1111425" y="1545618"/>
            <a:ext cx="1584300" cy="57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b="1" lang="uk" sz="2400">
                <a:solidFill>
                  <a:srgbClr val="FFC000"/>
                </a:solidFill>
              </a:rPr>
              <a:t>CITY</a:t>
            </a:r>
            <a:endParaRPr b="1" i="0" sz="2400" u="none" cap="none" strike="noStrik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6" name="Shape 626"/>
          <p:cNvSpPr txBox="1"/>
          <p:nvPr/>
        </p:nvSpPr>
        <p:spPr>
          <a:xfrm>
            <a:off x="5580100" y="1077772"/>
            <a:ext cx="2808300" cy="150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b="1" i="0" lang="uk" sz="2600" u="none" cap="none" strike="noStrike">
                <a:solidFill>
                  <a:srgbClr val="1FBAD7"/>
                </a:solidFill>
                <a:latin typeface="Arial"/>
                <a:ea typeface="Arial"/>
                <a:cs typeface="Arial"/>
                <a:sym typeface="Arial"/>
              </a:rPr>
              <a:t>МІСТО - </a:t>
            </a:r>
            <a:r>
              <a:rPr b="1" i="0" lang="uk" sz="26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???</a:t>
            </a:r>
            <a:endParaRPr b="1" i="0" sz="2600" u="none" cap="none" strike="noStrik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7" name="Shape 627"/>
          <p:cNvSpPr txBox="1"/>
          <p:nvPr/>
        </p:nvSpPr>
        <p:spPr>
          <a:xfrm>
            <a:off x="236700" y="2721475"/>
            <a:ext cx="3414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200"/>
              <a:buFont typeface="Times New Roman"/>
              <a:buNone/>
            </a:pPr>
            <a:r>
              <a:rPr b="1" lang="uk" sz="2200">
                <a:solidFill>
                  <a:srgbClr val="FF0000"/>
                </a:solidFill>
              </a:rPr>
              <a:t>V</a:t>
            </a:r>
            <a:r>
              <a:rPr b="1" i="0" lang="uk" sz="2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-1.1:</a:t>
            </a:r>
            <a:r>
              <a:rPr b="1" lang="uk" sz="2200">
                <a:solidFill>
                  <a:srgbClr val="FF0000"/>
                </a:solidFill>
              </a:rPr>
              <a:t>BUREAUCRATIC</a:t>
            </a:r>
            <a:endParaRPr b="1" sz="2200">
              <a:solidFill>
                <a:srgbClr val="FF0000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200"/>
              <a:buFont typeface="Times New Roman"/>
              <a:buNone/>
            </a:pPr>
            <a:r>
              <a:rPr b="1" lang="uk" sz="2200">
                <a:solidFill>
                  <a:srgbClr val="FF0000"/>
                </a:solidFill>
              </a:rPr>
              <a:t>V</a:t>
            </a:r>
            <a:r>
              <a:rPr b="1" i="0" lang="uk" sz="2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-1.2: </a:t>
            </a:r>
            <a:r>
              <a:rPr b="1" lang="uk" sz="2200">
                <a:solidFill>
                  <a:srgbClr val="FF0000"/>
                </a:solidFill>
              </a:rPr>
              <a:t>MAFIA</a:t>
            </a:r>
            <a:endParaRPr b="1" i="0" sz="2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Shape 628"/>
          <p:cNvSpPr txBox="1"/>
          <p:nvPr/>
        </p:nvSpPr>
        <p:spPr>
          <a:xfrm>
            <a:off x="227950" y="141475"/>
            <a:ext cx="8293500" cy="5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uk" sz="2400">
                <a:solidFill>
                  <a:srgbClr val="1FBAD7"/>
                </a:solidFill>
                <a:latin typeface="Roboto"/>
                <a:ea typeface="Roboto"/>
                <a:cs typeface="Roboto"/>
                <a:sym typeface="Roboto"/>
              </a:rPr>
              <a:t>What is the future model of the community / city?</a:t>
            </a:r>
            <a:endParaRPr b="1" i="0" sz="2400" u="none" cap="none" strike="noStrike">
              <a:solidFill>
                <a:srgbClr val="1FBAD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29" name="Shape 629"/>
          <p:cNvCxnSpPr/>
          <p:nvPr/>
        </p:nvCxnSpPr>
        <p:spPr>
          <a:xfrm>
            <a:off x="227950" y="166225"/>
            <a:ext cx="6900" cy="480900"/>
          </a:xfrm>
          <a:prstGeom prst="straightConnector1">
            <a:avLst/>
          </a:prstGeom>
          <a:noFill/>
          <a:ln cap="flat" cmpd="sng" w="28575">
            <a:solidFill>
              <a:srgbClr val="1FBAD7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630" name="Shape 6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55795" y="-11875"/>
            <a:ext cx="1988205" cy="1228050"/>
          </a:xfrm>
          <a:prstGeom prst="rect">
            <a:avLst/>
          </a:prstGeom>
          <a:noFill/>
          <a:ln>
            <a:noFill/>
          </a:ln>
        </p:spPr>
      </p:pic>
      <p:sp>
        <p:nvSpPr>
          <p:cNvPr id="631" name="Shape 631"/>
          <p:cNvSpPr/>
          <p:nvPr/>
        </p:nvSpPr>
        <p:spPr>
          <a:xfrm>
            <a:off x="5508104" y="681540"/>
            <a:ext cx="2952300" cy="21063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2" name="Shape 632"/>
          <p:cNvSpPr txBox="1"/>
          <p:nvPr/>
        </p:nvSpPr>
        <p:spPr>
          <a:xfrm>
            <a:off x="5220072" y="2895786"/>
            <a:ext cx="34563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200"/>
              <a:buFont typeface="Times New Roman"/>
              <a:buNone/>
            </a:pPr>
            <a:r>
              <a:rPr b="1" i="0" lang="uk" sz="22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???</a:t>
            </a:r>
            <a:endParaRPr b="1" i="0" sz="2200" u="none" cap="none" strike="noStrik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3" name="Shape 633"/>
          <p:cNvSpPr txBox="1"/>
          <p:nvPr/>
        </p:nvSpPr>
        <p:spPr>
          <a:xfrm>
            <a:off x="5580100" y="1077772"/>
            <a:ext cx="2808300" cy="150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b="1" lang="uk" sz="2600">
                <a:solidFill>
                  <a:srgbClr val="FFC000"/>
                </a:solidFill>
              </a:rPr>
              <a:t>CITY </a:t>
            </a:r>
            <a:r>
              <a:rPr b="1" i="0" lang="uk" sz="26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b="1" i="0" lang="uk" sz="2600" u="none" cap="none" strike="noStrike">
                <a:solidFill>
                  <a:srgbClr val="1FBAD7"/>
                </a:solidFill>
                <a:latin typeface="Arial"/>
                <a:ea typeface="Arial"/>
                <a:cs typeface="Arial"/>
                <a:sym typeface="Arial"/>
              </a:rPr>
              <a:t>???</a:t>
            </a:r>
            <a:endParaRPr b="1" i="0" sz="2600" u="none" cap="none" strike="noStrike">
              <a:solidFill>
                <a:srgbClr val="1FBAD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8" name="Shape 638"/>
          <p:cNvPicPr preferRelativeResize="0"/>
          <p:nvPr/>
        </p:nvPicPr>
        <p:blipFill rotWithShape="1">
          <a:blip r:embed="rId3">
            <a:alphaModFix/>
          </a:blip>
          <a:srcRect b="23242" l="0" r="0" t="0"/>
          <a:stretch/>
        </p:blipFill>
        <p:spPr>
          <a:xfrm>
            <a:off x="0" y="-74550"/>
            <a:ext cx="9144000" cy="5218050"/>
          </a:xfrm>
          <a:prstGeom prst="rect">
            <a:avLst/>
          </a:prstGeom>
          <a:noFill/>
          <a:ln>
            <a:noFill/>
          </a:ln>
        </p:spPr>
      </p:pic>
      <p:sp>
        <p:nvSpPr>
          <p:cNvPr id="639" name="Shape 639"/>
          <p:cNvSpPr/>
          <p:nvPr/>
        </p:nvSpPr>
        <p:spPr>
          <a:xfrm>
            <a:off x="6906700" y="4783512"/>
            <a:ext cx="21489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uk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RIO OP center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Shape 640"/>
          <p:cNvSpPr/>
          <p:nvPr/>
        </p:nvSpPr>
        <p:spPr>
          <a:xfrm rot="-1098">
            <a:off x="663675" y="48256"/>
            <a:ext cx="8451000" cy="302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uk"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It is enough for a</a:t>
            </a:r>
            <a:r>
              <a:rPr b="1" i="0" lang="uk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SmartCity?</a:t>
            </a:r>
            <a:endParaRPr b="0" i="0" sz="32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1" name="Shape 641"/>
          <p:cNvSpPr txBox="1"/>
          <p:nvPr/>
        </p:nvSpPr>
        <p:spPr>
          <a:xfrm>
            <a:off x="1014700" y="454725"/>
            <a:ext cx="25827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uk" sz="2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1. IT, IT… </a:t>
            </a:r>
            <a:endParaRPr b="1" i="0" sz="2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uk" sz="2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2. BIG DATA</a:t>
            </a:r>
            <a:endParaRPr b="1" i="0" sz="2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2" name="Shape 642"/>
          <p:cNvSpPr txBox="1"/>
          <p:nvPr/>
        </p:nvSpPr>
        <p:spPr>
          <a:xfrm>
            <a:off x="5367452" y="353475"/>
            <a:ext cx="29640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1" i="0" sz="26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uk" sz="2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3. Open DATA </a:t>
            </a:r>
            <a:endParaRPr b="1" i="0" sz="2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Shape 647"/>
          <p:cNvSpPr txBox="1"/>
          <p:nvPr/>
        </p:nvSpPr>
        <p:spPr>
          <a:xfrm>
            <a:off x="404375" y="121600"/>
            <a:ext cx="8481600" cy="5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400">
                <a:solidFill>
                  <a:srgbClr val="FFC000"/>
                </a:solidFill>
                <a:latin typeface="Roboto"/>
                <a:ea typeface="Roboto"/>
                <a:cs typeface="Roboto"/>
                <a:sym typeface="Roboto"/>
              </a:rPr>
              <a:t>Tools 4 e-Democracy:</a:t>
            </a:r>
            <a:r>
              <a:rPr b="1" lang="uk" sz="2400">
                <a:solidFill>
                  <a:srgbClr val="1FBAD7"/>
                </a:solidFill>
                <a:latin typeface="Roboto"/>
                <a:ea typeface="Roboto"/>
                <a:cs typeface="Roboto"/>
                <a:sym typeface="Roboto"/>
              </a:rPr>
              <a:t> Kyiv case</a:t>
            </a:r>
            <a:endParaRPr b="1" sz="2400">
              <a:solidFill>
                <a:srgbClr val="1FBAD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648" name="Shape 648"/>
          <p:cNvGrpSpPr/>
          <p:nvPr/>
        </p:nvGrpSpPr>
        <p:grpSpPr>
          <a:xfrm>
            <a:off x="2456775" y="783674"/>
            <a:ext cx="2240400" cy="865918"/>
            <a:chOff x="5978300" y="1012274"/>
            <a:chExt cx="2240400" cy="865918"/>
          </a:xfrm>
        </p:grpSpPr>
        <p:sp>
          <p:nvSpPr>
            <p:cNvPr id="649" name="Shape 649"/>
            <p:cNvSpPr txBox="1"/>
            <p:nvPr/>
          </p:nvSpPr>
          <p:spPr>
            <a:xfrm>
              <a:off x="5978300" y="1012274"/>
              <a:ext cx="2240400" cy="53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>
                  <a:solidFill>
                    <a:srgbClr val="FFC000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Е-petitions</a:t>
              </a:r>
              <a:endParaRPr b="1">
                <a:solidFill>
                  <a:srgbClr val="FFC000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>
                  <a:solidFill>
                    <a:srgbClr val="0A091B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(3 </a:t>
              </a:r>
              <a:r>
                <a:rPr b="1" lang="uk">
                  <a:solidFill>
                    <a:srgbClr val="0A091B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years</a:t>
              </a:r>
              <a:r>
                <a:rPr b="1" lang="uk">
                  <a:solidFill>
                    <a:srgbClr val="0A091B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)</a:t>
              </a:r>
              <a:endParaRPr b="1">
                <a:solidFill>
                  <a:srgbClr val="0A091B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650" name="Shape 650"/>
            <p:cNvSpPr txBox="1"/>
            <p:nvPr/>
          </p:nvSpPr>
          <p:spPr>
            <a:xfrm>
              <a:off x="6637506" y="1542667"/>
              <a:ext cx="1039500" cy="31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>
                  <a:solidFill>
                    <a:srgbClr val="858591"/>
                  </a:solidFill>
                  <a:latin typeface="Roboto"/>
                  <a:ea typeface="Roboto"/>
                  <a:cs typeface="Roboto"/>
                  <a:sym typeface="Roboto"/>
                </a:rPr>
                <a:t>50</a:t>
              </a:r>
              <a:r>
                <a:rPr b="1" lang="uk">
                  <a:solidFill>
                    <a:srgbClr val="858591"/>
                  </a:solidFill>
                  <a:latin typeface="Roboto"/>
                  <a:ea typeface="Roboto"/>
                  <a:cs typeface="Roboto"/>
                  <a:sym typeface="Roboto"/>
                </a:rPr>
                <a:t>0+ K</a:t>
              </a:r>
              <a:endParaRPr b="1">
                <a:solidFill>
                  <a:srgbClr val="85859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51" name="Shape 651"/>
            <p:cNvSpPr/>
            <p:nvPr/>
          </p:nvSpPr>
          <p:spPr>
            <a:xfrm>
              <a:off x="6412869" y="1553292"/>
              <a:ext cx="384900" cy="324900"/>
            </a:xfrm>
            <a:custGeom>
              <a:pathLst>
                <a:path extrusionOk="0" h="120000" w="120000">
                  <a:moveTo>
                    <a:pt x="12954" y="90000"/>
                  </a:moveTo>
                  <a:cubicBezTo>
                    <a:pt x="17045" y="88333"/>
                    <a:pt x="23181" y="83333"/>
                    <a:pt x="23181" y="71666"/>
                  </a:cubicBezTo>
                  <a:cubicBezTo>
                    <a:pt x="23181" y="61666"/>
                    <a:pt x="20454" y="57500"/>
                    <a:pt x="19090" y="55000"/>
                  </a:cubicBezTo>
                  <a:cubicBezTo>
                    <a:pt x="19090" y="54166"/>
                    <a:pt x="19090" y="54166"/>
                    <a:pt x="19090" y="54166"/>
                  </a:cubicBezTo>
                  <a:cubicBezTo>
                    <a:pt x="18409" y="54166"/>
                    <a:pt x="18409" y="54166"/>
                    <a:pt x="18409" y="54166"/>
                  </a:cubicBezTo>
                  <a:cubicBezTo>
                    <a:pt x="18409" y="54166"/>
                    <a:pt x="18409" y="52500"/>
                    <a:pt x="19090" y="48333"/>
                  </a:cubicBezTo>
                  <a:cubicBezTo>
                    <a:pt x="19090" y="46666"/>
                    <a:pt x="19090" y="45000"/>
                    <a:pt x="18409" y="44166"/>
                  </a:cubicBezTo>
                  <a:cubicBezTo>
                    <a:pt x="17727" y="40833"/>
                    <a:pt x="15681" y="35833"/>
                    <a:pt x="17045" y="31666"/>
                  </a:cubicBezTo>
                  <a:cubicBezTo>
                    <a:pt x="19090" y="24166"/>
                    <a:pt x="20454" y="23333"/>
                    <a:pt x="23181" y="22500"/>
                  </a:cubicBezTo>
                  <a:cubicBezTo>
                    <a:pt x="23181" y="22500"/>
                    <a:pt x="23181" y="21666"/>
                    <a:pt x="23863" y="21666"/>
                  </a:cubicBezTo>
                  <a:cubicBezTo>
                    <a:pt x="24545" y="20833"/>
                    <a:pt x="27272" y="20000"/>
                    <a:pt x="30000" y="20000"/>
                  </a:cubicBezTo>
                  <a:cubicBezTo>
                    <a:pt x="31363" y="20000"/>
                    <a:pt x="32727" y="20000"/>
                    <a:pt x="33409" y="20833"/>
                  </a:cubicBezTo>
                  <a:cubicBezTo>
                    <a:pt x="33409" y="20000"/>
                    <a:pt x="34090" y="18333"/>
                    <a:pt x="34090" y="17500"/>
                  </a:cubicBezTo>
                  <a:cubicBezTo>
                    <a:pt x="34772" y="16666"/>
                    <a:pt x="34772" y="15833"/>
                    <a:pt x="35454" y="15000"/>
                  </a:cubicBezTo>
                  <a:cubicBezTo>
                    <a:pt x="33409" y="13333"/>
                    <a:pt x="32045" y="13333"/>
                    <a:pt x="30000" y="13333"/>
                  </a:cubicBezTo>
                  <a:cubicBezTo>
                    <a:pt x="25909" y="13333"/>
                    <a:pt x="22500" y="15000"/>
                    <a:pt x="20454" y="15833"/>
                  </a:cubicBezTo>
                  <a:cubicBezTo>
                    <a:pt x="16363" y="18333"/>
                    <a:pt x="14318" y="20833"/>
                    <a:pt x="11590" y="29166"/>
                  </a:cubicBezTo>
                  <a:cubicBezTo>
                    <a:pt x="9545" y="35833"/>
                    <a:pt x="12272" y="43333"/>
                    <a:pt x="13636" y="46666"/>
                  </a:cubicBezTo>
                  <a:cubicBezTo>
                    <a:pt x="12272" y="55000"/>
                    <a:pt x="14318" y="58333"/>
                    <a:pt x="14318" y="58333"/>
                  </a:cubicBezTo>
                  <a:cubicBezTo>
                    <a:pt x="15681" y="60833"/>
                    <a:pt x="17727" y="63333"/>
                    <a:pt x="17727" y="71666"/>
                  </a:cubicBezTo>
                  <a:cubicBezTo>
                    <a:pt x="17727" y="81666"/>
                    <a:pt x="11590" y="83333"/>
                    <a:pt x="11590" y="83333"/>
                  </a:cubicBezTo>
                  <a:cubicBezTo>
                    <a:pt x="6818" y="85833"/>
                    <a:pt x="0" y="90000"/>
                    <a:pt x="0" y="103333"/>
                  </a:cubicBezTo>
                  <a:cubicBezTo>
                    <a:pt x="0" y="103333"/>
                    <a:pt x="0" y="106666"/>
                    <a:pt x="2727" y="106666"/>
                  </a:cubicBezTo>
                  <a:cubicBezTo>
                    <a:pt x="15000" y="106666"/>
                    <a:pt x="15000" y="106666"/>
                    <a:pt x="15000" y="106666"/>
                  </a:cubicBezTo>
                  <a:cubicBezTo>
                    <a:pt x="15681" y="104166"/>
                    <a:pt x="16363" y="101666"/>
                    <a:pt x="17727" y="100000"/>
                  </a:cubicBezTo>
                  <a:cubicBezTo>
                    <a:pt x="5454" y="100000"/>
                    <a:pt x="5454" y="100000"/>
                    <a:pt x="5454" y="100000"/>
                  </a:cubicBezTo>
                  <a:cubicBezTo>
                    <a:pt x="6136" y="93333"/>
                    <a:pt x="9545" y="91666"/>
                    <a:pt x="12954" y="90000"/>
                  </a:cubicBezTo>
                  <a:moveTo>
                    <a:pt x="108409" y="83333"/>
                  </a:moveTo>
                  <a:cubicBezTo>
                    <a:pt x="108409" y="83333"/>
                    <a:pt x="102272" y="81666"/>
                    <a:pt x="102272" y="71666"/>
                  </a:cubicBezTo>
                  <a:cubicBezTo>
                    <a:pt x="102272" y="63333"/>
                    <a:pt x="104318" y="60833"/>
                    <a:pt x="105681" y="58333"/>
                  </a:cubicBezTo>
                  <a:cubicBezTo>
                    <a:pt x="105681" y="58333"/>
                    <a:pt x="107727" y="55000"/>
                    <a:pt x="106363" y="46666"/>
                  </a:cubicBezTo>
                  <a:cubicBezTo>
                    <a:pt x="107727" y="43333"/>
                    <a:pt x="110454" y="35833"/>
                    <a:pt x="108409" y="29166"/>
                  </a:cubicBezTo>
                  <a:cubicBezTo>
                    <a:pt x="105681" y="20833"/>
                    <a:pt x="103636" y="18333"/>
                    <a:pt x="99545" y="15833"/>
                  </a:cubicBezTo>
                  <a:cubicBezTo>
                    <a:pt x="97500" y="15000"/>
                    <a:pt x="94090" y="13333"/>
                    <a:pt x="90000" y="13333"/>
                  </a:cubicBezTo>
                  <a:cubicBezTo>
                    <a:pt x="87954" y="13333"/>
                    <a:pt x="86590" y="13333"/>
                    <a:pt x="84545" y="15000"/>
                  </a:cubicBezTo>
                  <a:cubicBezTo>
                    <a:pt x="85227" y="16666"/>
                    <a:pt x="85909" y="19166"/>
                    <a:pt x="85909" y="20833"/>
                  </a:cubicBezTo>
                  <a:cubicBezTo>
                    <a:pt x="86590" y="20833"/>
                    <a:pt x="86590" y="20833"/>
                    <a:pt x="86590" y="20833"/>
                  </a:cubicBezTo>
                  <a:cubicBezTo>
                    <a:pt x="87272" y="20000"/>
                    <a:pt x="88636" y="20000"/>
                    <a:pt x="90000" y="20000"/>
                  </a:cubicBezTo>
                  <a:cubicBezTo>
                    <a:pt x="92727" y="20000"/>
                    <a:pt x="95454" y="20833"/>
                    <a:pt x="96136" y="21666"/>
                  </a:cubicBezTo>
                  <a:cubicBezTo>
                    <a:pt x="96818" y="21666"/>
                    <a:pt x="96818" y="22500"/>
                    <a:pt x="96818" y="22500"/>
                  </a:cubicBezTo>
                  <a:cubicBezTo>
                    <a:pt x="99545" y="23333"/>
                    <a:pt x="100909" y="24166"/>
                    <a:pt x="102954" y="31666"/>
                  </a:cubicBezTo>
                  <a:cubicBezTo>
                    <a:pt x="104318" y="35833"/>
                    <a:pt x="102272" y="40833"/>
                    <a:pt x="101590" y="44166"/>
                  </a:cubicBezTo>
                  <a:cubicBezTo>
                    <a:pt x="100909" y="45000"/>
                    <a:pt x="100909" y="46666"/>
                    <a:pt x="100909" y="48333"/>
                  </a:cubicBezTo>
                  <a:cubicBezTo>
                    <a:pt x="101590" y="52500"/>
                    <a:pt x="101590" y="54166"/>
                    <a:pt x="101590" y="54166"/>
                  </a:cubicBezTo>
                  <a:cubicBezTo>
                    <a:pt x="101590" y="54166"/>
                    <a:pt x="101590" y="54166"/>
                    <a:pt x="100909" y="54166"/>
                  </a:cubicBezTo>
                  <a:cubicBezTo>
                    <a:pt x="100909" y="55000"/>
                    <a:pt x="100909" y="55000"/>
                    <a:pt x="100909" y="55000"/>
                  </a:cubicBezTo>
                  <a:cubicBezTo>
                    <a:pt x="99545" y="57500"/>
                    <a:pt x="96818" y="61666"/>
                    <a:pt x="96818" y="71666"/>
                  </a:cubicBezTo>
                  <a:cubicBezTo>
                    <a:pt x="96818" y="83333"/>
                    <a:pt x="102954" y="88333"/>
                    <a:pt x="107045" y="90000"/>
                  </a:cubicBezTo>
                  <a:cubicBezTo>
                    <a:pt x="110454" y="91666"/>
                    <a:pt x="113863" y="93333"/>
                    <a:pt x="114545" y="100000"/>
                  </a:cubicBezTo>
                  <a:cubicBezTo>
                    <a:pt x="102272" y="100000"/>
                    <a:pt x="102272" y="100000"/>
                    <a:pt x="102272" y="100000"/>
                  </a:cubicBezTo>
                  <a:cubicBezTo>
                    <a:pt x="103636" y="101666"/>
                    <a:pt x="104318" y="104166"/>
                    <a:pt x="105000" y="106666"/>
                  </a:cubicBezTo>
                  <a:cubicBezTo>
                    <a:pt x="117272" y="106666"/>
                    <a:pt x="117272" y="106666"/>
                    <a:pt x="117272" y="106666"/>
                  </a:cubicBezTo>
                  <a:cubicBezTo>
                    <a:pt x="120000" y="106666"/>
                    <a:pt x="120000" y="103333"/>
                    <a:pt x="120000" y="103333"/>
                  </a:cubicBezTo>
                  <a:cubicBezTo>
                    <a:pt x="120000" y="90000"/>
                    <a:pt x="113181" y="85833"/>
                    <a:pt x="108409" y="83333"/>
                  </a:cubicBezTo>
                  <a:moveTo>
                    <a:pt x="81818" y="90833"/>
                  </a:moveTo>
                  <a:cubicBezTo>
                    <a:pt x="81818" y="90833"/>
                    <a:pt x="72272" y="87500"/>
                    <a:pt x="72272" y="75000"/>
                  </a:cubicBezTo>
                  <a:cubicBezTo>
                    <a:pt x="72272" y="64166"/>
                    <a:pt x="75681" y="60833"/>
                    <a:pt x="77727" y="57500"/>
                  </a:cubicBezTo>
                  <a:cubicBezTo>
                    <a:pt x="77727" y="57500"/>
                    <a:pt x="80454" y="54166"/>
                    <a:pt x="78409" y="43333"/>
                  </a:cubicBezTo>
                  <a:cubicBezTo>
                    <a:pt x="81818" y="37500"/>
                    <a:pt x="83181" y="27500"/>
                    <a:pt x="79090" y="15833"/>
                  </a:cubicBezTo>
                  <a:cubicBezTo>
                    <a:pt x="76363" y="8333"/>
                    <a:pt x="74318" y="4166"/>
                    <a:pt x="70909" y="2500"/>
                  </a:cubicBezTo>
                  <a:cubicBezTo>
                    <a:pt x="68863" y="833"/>
                    <a:pt x="66136" y="0"/>
                    <a:pt x="63409" y="0"/>
                  </a:cubicBezTo>
                  <a:cubicBezTo>
                    <a:pt x="58636" y="0"/>
                    <a:pt x="53863" y="2500"/>
                    <a:pt x="51818" y="3333"/>
                  </a:cubicBezTo>
                  <a:cubicBezTo>
                    <a:pt x="46363" y="6666"/>
                    <a:pt x="42954" y="9166"/>
                    <a:pt x="39545" y="20000"/>
                  </a:cubicBezTo>
                  <a:cubicBezTo>
                    <a:pt x="36136" y="28333"/>
                    <a:pt x="39545" y="38333"/>
                    <a:pt x="41590" y="43333"/>
                  </a:cubicBezTo>
                  <a:cubicBezTo>
                    <a:pt x="39545" y="54166"/>
                    <a:pt x="42272" y="57500"/>
                    <a:pt x="42272" y="57500"/>
                  </a:cubicBezTo>
                  <a:cubicBezTo>
                    <a:pt x="44318" y="60833"/>
                    <a:pt x="47727" y="64166"/>
                    <a:pt x="47727" y="75000"/>
                  </a:cubicBezTo>
                  <a:cubicBezTo>
                    <a:pt x="47727" y="87500"/>
                    <a:pt x="38181" y="90833"/>
                    <a:pt x="38181" y="90833"/>
                  </a:cubicBezTo>
                  <a:cubicBezTo>
                    <a:pt x="32045" y="93333"/>
                    <a:pt x="19090" y="98333"/>
                    <a:pt x="19090" y="116666"/>
                  </a:cubicBezTo>
                  <a:cubicBezTo>
                    <a:pt x="19090" y="116666"/>
                    <a:pt x="19090" y="120000"/>
                    <a:pt x="21818" y="120000"/>
                  </a:cubicBezTo>
                  <a:cubicBezTo>
                    <a:pt x="98181" y="120000"/>
                    <a:pt x="98181" y="120000"/>
                    <a:pt x="98181" y="120000"/>
                  </a:cubicBezTo>
                  <a:cubicBezTo>
                    <a:pt x="100909" y="120000"/>
                    <a:pt x="100909" y="116666"/>
                    <a:pt x="100909" y="116666"/>
                  </a:cubicBezTo>
                  <a:cubicBezTo>
                    <a:pt x="100909" y="98333"/>
                    <a:pt x="87954" y="93333"/>
                    <a:pt x="81818" y="90833"/>
                  </a:cubicBezTo>
                  <a:moveTo>
                    <a:pt x="24545" y="113333"/>
                  </a:moveTo>
                  <a:cubicBezTo>
                    <a:pt x="25909" y="104166"/>
                    <a:pt x="32727" y="100000"/>
                    <a:pt x="39545" y="97500"/>
                  </a:cubicBezTo>
                  <a:cubicBezTo>
                    <a:pt x="39545" y="97500"/>
                    <a:pt x="39545" y="97500"/>
                    <a:pt x="39545" y="97500"/>
                  </a:cubicBezTo>
                  <a:cubicBezTo>
                    <a:pt x="45000" y="95833"/>
                    <a:pt x="53181" y="89166"/>
                    <a:pt x="53181" y="75000"/>
                  </a:cubicBezTo>
                  <a:cubicBezTo>
                    <a:pt x="53181" y="63333"/>
                    <a:pt x="49772" y="58333"/>
                    <a:pt x="47727" y="55000"/>
                  </a:cubicBezTo>
                  <a:cubicBezTo>
                    <a:pt x="47045" y="54166"/>
                    <a:pt x="46363" y="53333"/>
                    <a:pt x="47045" y="54166"/>
                  </a:cubicBezTo>
                  <a:cubicBezTo>
                    <a:pt x="46363" y="53333"/>
                    <a:pt x="45681" y="50833"/>
                    <a:pt x="47045" y="45000"/>
                  </a:cubicBezTo>
                  <a:cubicBezTo>
                    <a:pt x="47727" y="41666"/>
                    <a:pt x="46363" y="40000"/>
                    <a:pt x="46363" y="40000"/>
                  </a:cubicBezTo>
                  <a:cubicBezTo>
                    <a:pt x="45000" y="35833"/>
                    <a:pt x="42272" y="28333"/>
                    <a:pt x="44318" y="22500"/>
                  </a:cubicBezTo>
                  <a:cubicBezTo>
                    <a:pt x="47045" y="14166"/>
                    <a:pt x="49772" y="12500"/>
                    <a:pt x="53863" y="10000"/>
                  </a:cubicBezTo>
                  <a:cubicBezTo>
                    <a:pt x="54545" y="9166"/>
                    <a:pt x="54545" y="9166"/>
                    <a:pt x="54545" y="9166"/>
                  </a:cubicBezTo>
                  <a:cubicBezTo>
                    <a:pt x="55909" y="8333"/>
                    <a:pt x="59318" y="6666"/>
                    <a:pt x="63409" y="6666"/>
                  </a:cubicBezTo>
                  <a:cubicBezTo>
                    <a:pt x="65454" y="6666"/>
                    <a:pt x="66818" y="7500"/>
                    <a:pt x="68181" y="8333"/>
                  </a:cubicBezTo>
                  <a:cubicBezTo>
                    <a:pt x="70227" y="9166"/>
                    <a:pt x="71590" y="11666"/>
                    <a:pt x="73636" y="18333"/>
                  </a:cubicBezTo>
                  <a:cubicBezTo>
                    <a:pt x="78409" y="30000"/>
                    <a:pt x="75681" y="37500"/>
                    <a:pt x="74318" y="39166"/>
                  </a:cubicBezTo>
                  <a:cubicBezTo>
                    <a:pt x="72954" y="40833"/>
                    <a:pt x="72954" y="43333"/>
                    <a:pt x="72954" y="45000"/>
                  </a:cubicBezTo>
                  <a:cubicBezTo>
                    <a:pt x="74318" y="50833"/>
                    <a:pt x="73636" y="53333"/>
                    <a:pt x="73636" y="53333"/>
                  </a:cubicBezTo>
                  <a:cubicBezTo>
                    <a:pt x="73636" y="53333"/>
                    <a:pt x="72954" y="54166"/>
                    <a:pt x="72272" y="55000"/>
                  </a:cubicBezTo>
                  <a:cubicBezTo>
                    <a:pt x="70227" y="58333"/>
                    <a:pt x="66818" y="63333"/>
                    <a:pt x="66818" y="75000"/>
                  </a:cubicBezTo>
                  <a:cubicBezTo>
                    <a:pt x="66818" y="89166"/>
                    <a:pt x="75000" y="95833"/>
                    <a:pt x="80454" y="97500"/>
                  </a:cubicBezTo>
                  <a:cubicBezTo>
                    <a:pt x="80454" y="97500"/>
                    <a:pt x="80454" y="97500"/>
                    <a:pt x="80454" y="97500"/>
                  </a:cubicBezTo>
                  <a:cubicBezTo>
                    <a:pt x="87272" y="100000"/>
                    <a:pt x="94090" y="104166"/>
                    <a:pt x="95454" y="113333"/>
                  </a:cubicBezTo>
                  <a:lnTo>
                    <a:pt x="24545" y="113333"/>
                  </a:lnTo>
                  <a:close/>
                </a:path>
              </a:pathLst>
            </a:custGeom>
            <a:solidFill>
              <a:srgbClr val="1FBAD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rgbClr val="0A091B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52" name="Shape 652"/>
          <p:cNvGrpSpPr/>
          <p:nvPr/>
        </p:nvGrpSpPr>
        <p:grpSpPr>
          <a:xfrm>
            <a:off x="114150" y="783674"/>
            <a:ext cx="2240400" cy="865918"/>
            <a:chOff x="832375" y="822374"/>
            <a:chExt cx="2240400" cy="865918"/>
          </a:xfrm>
        </p:grpSpPr>
        <p:sp>
          <p:nvSpPr>
            <p:cNvPr id="653" name="Shape 653"/>
            <p:cNvSpPr txBox="1"/>
            <p:nvPr/>
          </p:nvSpPr>
          <p:spPr>
            <a:xfrm>
              <a:off x="832375" y="822374"/>
              <a:ext cx="2240400" cy="53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>
                  <a:solidFill>
                    <a:srgbClr val="FFC000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Participatory budget</a:t>
              </a:r>
              <a:endParaRPr b="1">
                <a:solidFill>
                  <a:srgbClr val="FFC000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>
                  <a:solidFill>
                    <a:srgbClr val="0A091B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(</a:t>
              </a:r>
              <a:r>
                <a:rPr b="1" lang="uk">
                  <a:solidFill>
                    <a:srgbClr val="0A091B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1+ year</a:t>
              </a:r>
              <a:r>
                <a:rPr b="1" lang="uk">
                  <a:solidFill>
                    <a:srgbClr val="0A091B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)</a:t>
              </a:r>
              <a:endParaRPr b="1">
                <a:solidFill>
                  <a:srgbClr val="0A091B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654" name="Shape 654"/>
            <p:cNvSpPr txBox="1"/>
            <p:nvPr/>
          </p:nvSpPr>
          <p:spPr>
            <a:xfrm>
              <a:off x="1491581" y="1352767"/>
              <a:ext cx="1039500" cy="31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>
                  <a:solidFill>
                    <a:srgbClr val="858591"/>
                  </a:solidFill>
                  <a:latin typeface="Roboto"/>
                  <a:ea typeface="Roboto"/>
                  <a:cs typeface="Roboto"/>
                  <a:sym typeface="Roboto"/>
                </a:rPr>
                <a:t>20</a:t>
              </a:r>
              <a:r>
                <a:rPr b="1" lang="uk">
                  <a:solidFill>
                    <a:srgbClr val="858591"/>
                  </a:solidFill>
                  <a:latin typeface="Roboto"/>
                  <a:ea typeface="Roboto"/>
                  <a:cs typeface="Roboto"/>
                  <a:sym typeface="Roboto"/>
                </a:rPr>
                <a:t>0+ K</a:t>
              </a:r>
              <a:endParaRPr b="1">
                <a:solidFill>
                  <a:srgbClr val="85859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55" name="Shape 655"/>
            <p:cNvSpPr/>
            <p:nvPr/>
          </p:nvSpPr>
          <p:spPr>
            <a:xfrm>
              <a:off x="1266944" y="1363392"/>
              <a:ext cx="384900" cy="324900"/>
            </a:xfrm>
            <a:custGeom>
              <a:pathLst>
                <a:path extrusionOk="0" h="120000" w="120000">
                  <a:moveTo>
                    <a:pt x="12954" y="90000"/>
                  </a:moveTo>
                  <a:cubicBezTo>
                    <a:pt x="17045" y="88333"/>
                    <a:pt x="23181" y="83333"/>
                    <a:pt x="23181" y="71666"/>
                  </a:cubicBezTo>
                  <a:cubicBezTo>
                    <a:pt x="23181" y="61666"/>
                    <a:pt x="20454" y="57500"/>
                    <a:pt x="19090" y="55000"/>
                  </a:cubicBezTo>
                  <a:cubicBezTo>
                    <a:pt x="19090" y="54166"/>
                    <a:pt x="19090" y="54166"/>
                    <a:pt x="19090" y="54166"/>
                  </a:cubicBezTo>
                  <a:cubicBezTo>
                    <a:pt x="18409" y="54166"/>
                    <a:pt x="18409" y="54166"/>
                    <a:pt x="18409" y="54166"/>
                  </a:cubicBezTo>
                  <a:cubicBezTo>
                    <a:pt x="18409" y="54166"/>
                    <a:pt x="18409" y="52500"/>
                    <a:pt x="19090" y="48333"/>
                  </a:cubicBezTo>
                  <a:cubicBezTo>
                    <a:pt x="19090" y="46666"/>
                    <a:pt x="19090" y="45000"/>
                    <a:pt x="18409" y="44166"/>
                  </a:cubicBezTo>
                  <a:cubicBezTo>
                    <a:pt x="17727" y="40833"/>
                    <a:pt x="15681" y="35833"/>
                    <a:pt x="17045" y="31666"/>
                  </a:cubicBezTo>
                  <a:cubicBezTo>
                    <a:pt x="19090" y="24166"/>
                    <a:pt x="20454" y="23333"/>
                    <a:pt x="23181" y="22500"/>
                  </a:cubicBezTo>
                  <a:cubicBezTo>
                    <a:pt x="23181" y="22500"/>
                    <a:pt x="23181" y="21666"/>
                    <a:pt x="23863" y="21666"/>
                  </a:cubicBezTo>
                  <a:cubicBezTo>
                    <a:pt x="24545" y="20833"/>
                    <a:pt x="27272" y="20000"/>
                    <a:pt x="30000" y="20000"/>
                  </a:cubicBezTo>
                  <a:cubicBezTo>
                    <a:pt x="31363" y="20000"/>
                    <a:pt x="32727" y="20000"/>
                    <a:pt x="33409" y="20833"/>
                  </a:cubicBezTo>
                  <a:cubicBezTo>
                    <a:pt x="33409" y="20000"/>
                    <a:pt x="34090" y="18333"/>
                    <a:pt x="34090" y="17500"/>
                  </a:cubicBezTo>
                  <a:cubicBezTo>
                    <a:pt x="34772" y="16666"/>
                    <a:pt x="34772" y="15833"/>
                    <a:pt x="35454" y="15000"/>
                  </a:cubicBezTo>
                  <a:cubicBezTo>
                    <a:pt x="33409" y="13333"/>
                    <a:pt x="32045" y="13333"/>
                    <a:pt x="30000" y="13333"/>
                  </a:cubicBezTo>
                  <a:cubicBezTo>
                    <a:pt x="25909" y="13333"/>
                    <a:pt x="22500" y="15000"/>
                    <a:pt x="20454" y="15833"/>
                  </a:cubicBezTo>
                  <a:cubicBezTo>
                    <a:pt x="16363" y="18333"/>
                    <a:pt x="14318" y="20833"/>
                    <a:pt x="11590" y="29166"/>
                  </a:cubicBezTo>
                  <a:cubicBezTo>
                    <a:pt x="9545" y="35833"/>
                    <a:pt x="12272" y="43333"/>
                    <a:pt x="13636" y="46666"/>
                  </a:cubicBezTo>
                  <a:cubicBezTo>
                    <a:pt x="12272" y="55000"/>
                    <a:pt x="14318" y="58333"/>
                    <a:pt x="14318" y="58333"/>
                  </a:cubicBezTo>
                  <a:cubicBezTo>
                    <a:pt x="15681" y="60833"/>
                    <a:pt x="17727" y="63333"/>
                    <a:pt x="17727" y="71666"/>
                  </a:cubicBezTo>
                  <a:cubicBezTo>
                    <a:pt x="17727" y="81666"/>
                    <a:pt x="11590" y="83333"/>
                    <a:pt x="11590" y="83333"/>
                  </a:cubicBezTo>
                  <a:cubicBezTo>
                    <a:pt x="6818" y="85833"/>
                    <a:pt x="0" y="90000"/>
                    <a:pt x="0" y="103333"/>
                  </a:cubicBezTo>
                  <a:cubicBezTo>
                    <a:pt x="0" y="103333"/>
                    <a:pt x="0" y="106666"/>
                    <a:pt x="2727" y="106666"/>
                  </a:cubicBezTo>
                  <a:cubicBezTo>
                    <a:pt x="15000" y="106666"/>
                    <a:pt x="15000" y="106666"/>
                    <a:pt x="15000" y="106666"/>
                  </a:cubicBezTo>
                  <a:cubicBezTo>
                    <a:pt x="15681" y="104166"/>
                    <a:pt x="16363" y="101666"/>
                    <a:pt x="17727" y="100000"/>
                  </a:cubicBezTo>
                  <a:cubicBezTo>
                    <a:pt x="5454" y="100000"/>
                    <a:pt x="5454" y="100000"/>
                    <a:pt x="5454" y="100000"/>
                  </a:cubicBezTo>
                  <a:cubicBezTo>
                    <a:pt x="6136" y="93333"/>
                    <a:pt x="9545" y="91666"/>
                    <a:pt x="12954" y="90000"/>
                  </a:cubicBezTo>
                  <a:moveTo>
                    <a:pt x="108409" y="83333"/>
                  </a:moveTo>
                  <a:cubicBezTo>
                    <a:pt x="108409" y="83333"/>
                    <a:pt x="102272" y="81666"/>
                    <a:pt x="102272" y="71666"/>
                  </a:cubicBezTo>
                  <a:cubicBezTo>
                    <a:pt x="102272" y="63333"/>
                    <a:pt x="104318" y="60833"/>
                    <a:pt x="105681" y="58333"/>
                  </a:cubicBezTo>
                  <a:cubicBezTo>
                    <a:pt x="105681" y="58333"/>
                    <a:pt x="107727" y="55000"/>
                    <a:pt x="106363" y="46666"/>
                  </a:cubicBezTo>
                  <a:cubicBezTo>
                    <a:pt x="107727" y="43333"/>
                    <a:pt x="110454" y="35833"/>
                    <a:pt x="108409" y="29166"/>
                  </a:cubicBezTo>
                  <a:cubicBezTo>
                    <a:pt x="105681" y="20833"/>
                    <a:pt x="103636" y="18333"/>
                    <a:pt x="99545" y="15833"/>
                  </a:cubicBezTo>
                  <a:cubicBezTo>
                    <a:pt x="97500" y="15000"/>
                    <a:pt x="94090" y="13333"/>
                    <a:pt x="90000" y="13333"/>
                  </a:cubicBezTo>
                  <a:cubicBezTo>
                    <a:pt x="87954" y="13333"/>
                    <a:pt x="86590" y="13333"/>
                    <a:pt x="84545" y="15000"/>
                  </a:cubicBezTo>
                  <a:cubicBezTo>
                    <a:pt x="85227" y="16666"/>
                    <a:pt x="85909" y="19166"/>
                    <a:pt x="85909" y="20833"/>
                  </a:cubicBezTo>
                  <a:cubicBezTo>
                    <a:pt x="86590" y="20833"/>
                    <a:pt x="86590" y="20833"/>
                    <a:pt x="86590" y="20833"/>
                  </a:cubicBezTo>
                  <a:cubicBezTo>
                    <a:pt x="87272" y="20000"/>
                    <a:pt x="88636" y="20000"/>
                    <a:pt x="90000" y="20000"/>
                  </a:cubicBezTo>
                  <a:cubicBezTo>
                    <a:pt x="92727" y="20000"/>
                    <a:pt x="95454" y="20833"/>
                    <a:pt x="96136" y="21666"/>
                  </a:cubicBezTo>
                  <a:cubicBezTo>
                    <a:pt x="96818" y="21666"/>
                    <a:pt x="96818" y="22500"/>
                    <a:pt x="96818" y="22500"/>
                  </a:cubicBezTo>
                  <a:cubicBezTo>
                    <a:pt x="99545" y="23333"/>
                    <a:pt x="100909" y="24166"/>
                    <a:pt x="102954" y="31666"/>
                  </a:cubicBezTo>
                  <a:cubicBezTo>
                    <a:pt x="104318" y="35833"/>
                    <a:pt x="102272" y="40833"/>
                    <a:pt x="101590" y="44166"/>
                  </a:cubicBezTo>
                  <a:cubicBezTo>
                    <a:pt x="100909" y="45000"/>
                    <a:pt x="100909" y="46666"/>
                    <a:pt x="100909" y="48333"/>
                  </a:cubicBezTo>
                  <a:cubicBezTo>
                    <a:pt x="101590" y="52500"/>
                    <a:pt x="101590" y="54166"/>
                    <a:pt x="101590" y="54166"/>
                  </a:cubicBezTo>
                  <a:cubicBezTo>
                    <a:pt x="101590" y="54166"/>
                    <a:pt x="101590" y="54166"/>
                    <a:pt x="100909" y="54166"/>
                  </a:cubicBezTo>
                  <a:cubicBezTo>
                    <a:pt x="100909" y="55000"/>
                    <a:pt x="100909" y="55000"/>
                    <a:pt x="100909" y="55000"/>
                  </a:cubicBezTo>
                  <a:cubicBezTo>
                    <a:pt x="99545" y="57500"/>
                    <a:pt x="96818" y="61666"/>
                    <a:pt x="96818" y="71666"/>
                  </a:cubicBezTo>
                  <a:cubicBezTo>
                    <a:pt x="96818" y="83333"/>
                    <a:pt x="102954" y="88333"/>
                    <a:pt x="107045" y="90000"/>
                  </a:cubicBezTo>
                  <a:cubicBezTo>
                    <a:pt x="110454" y="91666"/>
                    <a:pt x="113863" y="93333"/>
                    <a:pt x="114545" y="100000"/>
                  </a:cubicBezTo>
                  <a:cubicBezTo>
                    <a:pt x="102272" y="100000"/>
                    <a:pt x="102272" y="100000"/>
                    <a:pt x="102272" y="100000"/>
                  </a:cubicBezTo>
                  <a:cubicBezTo>
                    <a:pt x="103636" y="101666"/>
                    <a:pt x="104318" y="104166"/>
                    <a:pt x="105000" y="106666"/>
                  </a:cubicBezTo>
                  <a:cubicBezTo>
                    <a:pt x="117272" y="106666"/>
                    <a:pt x="117272" y="106666"/>
                    <a:pt x="117272" y="106666"/>
                  </a:cubicBezTo>
                  <a:cubicBezTo>
                    <a:pt x="120000" y="106666"/>
                    <a:pt x="120000" y="103333"/>
                    <a:pt x="120000" y="103333"/>
                  </a:cubicBezTo>
                  <a:cubicBezTo>
                    <a:pt x="120000" y="90000"/>
                    <a:pt x="113181" y="85833"/>
                    <a:pt x="108409" y="83333"/>
                  </a:cubicBezTo>
                  <a:moveTo>
                    <a:pt x="81818" y="90833"/>
                  </a:moveTo>
                  <a:cubicBezTo>
                    <a:pt x="81818" y="90833"/>
                    <a:pt x="72272" y="87500"/>
                    <a:pt x="72272" y="75000"/>
                  </a:cubicBezTo>
                  <a:cubicBezTo>
                    <a:pt x="72272" y="64166"/>
                    <a:pt x="75681" y="60833"/>
                    <a:pt x="77727" y="57500"/>
                  </a:cubicBezTo>
                  <a:cubicBezTo>
                    <a:pt x="77727" y="57500"/>
                    <a:pt x="80454" y="54166"/>
                    <a:pt x="78409" y="43333"/>
                  </a:cubicBezTo>
                  <a:cubicBezTo>
                    <a:pt x="81818" y="37500"/>
                    <a:pt x="83181" y="27500"/>
                    <a:pt x="79090" y="15833"/>
                  </a:cubicBezTo>
                  <a:cubicBezTo>
                    <a:pt x="76363" y="8333"/>
                    <a:pt x="74318" y="4166"/>
                    <a:pt x="70909" y="2500"/>
                  </a:cubicBezTo>
                  <a:cubicBezTo>
                    <a:pt x="68863" y="833"/>
                    <a:pt x="66136" y="0"/>
                    <a:pt x="63409" y="0"/>
                  </a:cubicBezTo>
                  <a:cubicBezTo>
                    <a:pt x="58636" y="0"/>
                    <a:pt x="53863" y="2500"/>
                    <a:pt x="51818" y="3333"/>
                  </a:cubicBezTo>
                  <a:cubicBezTo>
                    <a:pt x="46363" y="6666"/>
                    <a:pt x="42954" y="9166"/>
                    <a:pt x="39545" y="20000"/>
                  </a:cubicBezTo>
                  <a:cubicBezTo>
                    <a:pt x="36136" y="28333"/>
                    <a:pt x="39545" y="38333"/>
                    <a:pt x="41590" y="43333"/>
                  </a:cubicBezTo>
                  <a:cubicBezTo>
                    <a:pt x="39545" y="54166"/>
                    <a:pt x="42272" y="57500"/>
                    <a:pt x="42272" y="57500"/>
                  </a:cubicBezTo>
                  <a:cubicBezTo>
                    <a:pt x="44318" y="60833"/>
                    <a:pt x="47727" y="64166"/>
                    <a:pt x="47727" y="75000"/>
                  </a:cubicBezTo>
                  <a:cubicBezTo>
                    <a:pt x="47727" y="87500"/>
                    <a:pt x="38181" y="90833"/>
                    <a:pt x="38181" y="90833"/>
                  </a:cubicBezTo>
                  <a:cubicBezTo>
                    <a:pt x="32045" y="93333"/>
                    <a:pt x="19090" y="98333"/>
                    <a:pt x="19090" y="116666"/>
                  </a:cubicBezTo>
                  <a:cubicBezTo>
                    <a:pt x="19090" y="116666"/>
                    <a:pt x="19090" y="120000"/>
                    <a:pt x="21818" y="120000"/>
                  </a:cubicBezTo>
                  <a:cubicBezTo>
                    <a:pt x="98181" y="120000"/>
                    <a:pt x="98181" y="120000"/>
                    <a:pt x="98181" y="120000"/>
                  </a:cubicBezTo>
                  <a:cubicBezTo>
                    <a:pt x="100909" y="120000"/>
                    <a:pt x="100909" y="116666"/>
                    <a:pt x="100909" y="116666"/>
                  </a:cubicBezTo>
                  <a:cubicBezTo>
                    <a:pt x="100909" y="98333"/>
                    <a:pt x="87954" y="93333"/>
                    <a:pt x="81818" y="90833"/>
                  </a:cubicBezTo>
                  <a:moveTo>
                    <a:pt x="24545" y="113333"/>
                  </a:moveTo>
                  <a:cubicBezTo>
                    <a:pt x="25909" y="104166"/>
                    <a:pt x="32727" y="100000"/>
                    <a:pt x="39545" y="97500"/>
                  </a:cubicBezTo>
                  <a:cubicBezTo>
                    <a:pt x="39545" y="97500"/>
                    <a:pt x="39545" y="97500"/>
                    <a:pt x="39545" y="97500"/>
                  </a:cubicBezTo>
                  <a:cubicBezTo>
                    <a:pt x="45000" y="95833"/>
                    <a:pt x="53181" y="89166"/>
                    <a:pt x="53181" y="75000"/>
                  </a:cubicBezTo>
                  <a:cubicBezTo>
                    <a:pt x="53181" y="63333"/>
                    <a:pt x="49772" y="58333"/>
                    <a:pt x="47727" y="55000"/>
                  </a:cubicBezTo>
                  <a:cubicBezTo>
                    <a:pt x="47045" y="54166"/>
                    <a:pt x="46363" y="53333"/>
                    <a:pt x="47045" y="54166"/>
                  </a:cubicBezTo>
                  <a:cubicBezTo>
                    <a:pt x="46363" y="53333"/>
                    <a:pt x="45681" y="50833"/>
                    <a:pt x="47045" y="45000"/>
                  </a:cubicBezTo>
                  <a:cubicBezTo>
                    <a:pt x="47727" y="41666"/>
                    <a:pt x="46363" y="40000"/>
                    <a:pt x="46363" y="40000"/>
                  </a:cubicBezTo>
                  <a:cubicBezTo>
                    <a:pt x="45000" y="35833"/>
                    <a:pt x="42272" y="28333"/>
                    <a:pt x="44318" y="22500"/>
                  </a:cubicBezTo>
                  <a:cubicBezTo>
                    <a:pt x="47045" y="14166"/>
                    <a:pt x="49772" y="12500"/>
                    <a:pt x="53863" y="10000"/>
                  </a:cubicBezTo>
                  <a:cubicBezTo>
                    <a:pt x="54545" y="9166"/>
                    <a:pt x="54545" y="9166"/>
                    <a:pt x="54545" y="9166"/>
                  </a:cubicBezTo>
                  <a:cubicBezTo>
                    <a:pt x="55909" y="8333"/>
                    <a:pt x="59318" y="6666"/>
                    <a:pt x="63409" y="6666"/>
                  </a:cubicBezTo>
                  <a:cubicBezTo>
                    <a:pt x="65454" y="6666"/>
                    <a:pt x="66818" y="7500"/>
                    <a:pt x="68181" y="8333"/>
                  </a:cubicBezTo>
                  <a:cubicBezTo>
                    <a:pt x="70227" y="9166"/>
                    <a:pt x="71590" y="11666"/>
                    <a:pt x="73636" y="18333"/>
                  </a:cubicBezTo>
                  <a:cubicBezTo>
                    <a:pt x="78409" y="30000"/>
                    <a:pt x="75681" y="37500"/>
                    <a:pt x="74318" y="39166"/>
                  </a:cubicBezTo>
                  <a:cubicBezTo>
                    <a:pt x="72954" y="40833"/>
                    <a:pt x="72954" y="43333"/>
                    <a:pt x="72954" y="45000"/>
                  </a:cubicBezTo>
                  <a:cubicBezTo>
                    <a:pt x="74318" y="50833"/>
                    <a:pt x="73636" y="53333"/>
                    <a:pt x="73636" y="53333"/>
                  </a:cubicBezTo>
                  <a:cubicBezTo>
                    <a:pt x="73636" y="53333"/>
                    <a:pt x="72954" y="54166"/>
                    <a:pt x="72272" y="55000"/>
                  </a:cubicBezTo>
                  <a:cubicBezTo>
                    <a:pt x="70227" y="58333"/>
                    <a:pt x="66818" y="63333"/>
                    <a:pt x="66818" y="75000"/>
                  </a:cubicBezTo>
                  <a:cubicBezTo>
                    <a:pt x="66818" y="89166"/>
                    <a:pt x="75000" y="95833"/>
                    <a:pt x="80454" y="97500"/>
                  </a:cubicBezTo>
                  <a:cubicBezTo>
                    <a:pt x="80454" y="97500"/>
                    <a:pt x="80454" y="97500"/>
                    <a:pt x="80454" y="97500"/>
                  </a:cubicBezTo>
                  <a:cubicBezTo>
                    <a:pt x="87272" y="100000"/>
                    <a:pt x="94090" y="104166"/>
                    <a:pt x="95454" y="113333"/>
                  </a:cubicBezTo>
                  <a:lnTo>
                    <a:pt x="24545" y="113333"/>
                  </a:lnTo>
                  <a:close/>
                </a:path>
              </a:pathLst>
            </a:custGeom>
            <a:solidFill>
              <a:srgbClr val="1FBAD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rgbClr val="0A091B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656" name="Shape 656"/>
          <p:cNvSpPr txBox="1"/>
          <p:nvPr/>
        </p:nvSpPr>
        <p:spPr>
          <a:xfrm>
            <a:off x="404375" y="4702850"/>
            <a:ext cx="84054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solidFill>
                  <a:srgbClr val="FF9900"/>
                </a:solidFill>
                <a:latin typeface="Roboto"/>
                <a:ea typeface="Roboto"/>
                <a:cs typeface="Roboto"/>
                <a:sym typeface="Roboto"/>
              </a:rPr>
              <a:t>Top-effective methods of engagement </a:t>
            </a:r>
            <a:r>
              <a:rPr lang="uk">
                <a:latin typeface="Roboto"/>
                <a:ea typeface="Roboto"/>
                <a:cs typeface="Roboto"/>
                <a:sym typeface="Roboto"/>
              </a:rPr>
              <a:t>(research-2017 CEDOS, Council of Europe)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657" name="Shape 657"/>
          <p:cNvSpPr txBox="1"/>
          <p:nvPr/>
        </p:nvSpPr>
        <p:spPr>
          <a:xfrm>
            <a:off x="1822025" y="1332250"/>
            <a:ext cx="477300" cy="3135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200"/>
              <a:t>*</a:t>
            </a:r>
            <a:endParaRPr b="1" sz="1200"/>
          </a:p>
        </p:txBody>
      </p:sp>
      <p:grpSp>
        <p:nvGrpSpPr>
          <p:cNvPr id="658" name="Shape 658"/>
          <p:cNvGrpSpPr/>
          <p:nvPr/>
        </p:nvGrpSpPr>
        <p:grpSpPr>
          <a:xfrm>
            <a:off x="4881775" y="783674"/>
            <a:ext cx="2240400" cy="865918"/>
            <a:chOff x="3477175" y="1012274"/>
            <a:chExt cx="2240400" cy="865918"/>
          </a:xfrm>
        </p:grpSpPr>
        <p:sp>
          <p:nvSpPr>
            <p:cNvPr id="659" name="Shape 659"/>
            <p:cNvSpPr txBox="1"/>
            <p:nvPr/>
          </p:nvSpPr>
          <p:spPr>
            <a:xfrm>
              <a:off x="3477175" y="1012274"/>
              <a:ext cx="2240400" cy="53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>
                  <a:solidFill>
                    <a:srgbClr val="0A091B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Е-appeals</a:t>
              </a:r>
              <a:endParaRPr>
                <a:solidFill>
                  <a:srgbClr val="0A091B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>
                  <a:solidFill>
                    <a:srgbClr val="0A091B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(5+ years)</a:t>
              </a:r>
              <a:endParaRPr b="1">
                <a:solidFill>
                  <a:srgbClr val="0A091B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660" name="Shape 660"/>
            <p:cNvSpPr txBox="1"/>
            <p:nvPr/>
          </p:nvSpPr>
          <p:spPr>
            <a:xfrm>
              <a:off x="4136381" y="1542667"/>
              <a:ext cx="1039500" cy="31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>
                  <a:solidFill>
                    <a:srgbClr val="858591"/>
                  </a:solidFill>
                  <a:latin typeface="Roboto"/>
                  <a:ea typeface="Roboto"/>
                  <a:cs typeface="Roboto"/>
                  <a:sym typeface="Roboto"/>
                </a:rPr>
                <a:t>100+тис.</a:t>
              </a:r>
              <a:endParaRPr b="1">
                <a:solidFill>
                  <a:srgbClr val="85859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61" name="Shape 661"/>
            <p:cNvSpPr/>
            <p:nvPr/>
          </p:nvSpPr>
          <p:spPr>
            <a:xfrm>
              <a:off x="3911744" y="1553292"/>
              <a:ext cx="384900" cy="324900"/>
            </a:xfrm>
            <a:custGeom>
              <a:pathLst>
                <a:path extrusionOk="0" h="120000" w="120000">
                  <a:moveTo>
                    <a:pt x="12954" y="90000"/>
                  </a:moveTo>
                  <a:cubicBezTo>
                    <a:pt x="17045" y="88333"/>
                    <a:pt x="23181" y="83333"/>
                    <a:pt x="23181" y="71666"/>
                  </a:cubicBezTo>
                  <a:cubicBezTo>
                    <a:pt x="23181" y="61666"/>
                    <a:pt x="20454" y="57500"/>
                    <a:pt x="19090" y="55000"/>
                  </a:cubicBezTo>
                  <a:cubicBezTo>
                    <a:pt x="19090" y="54166"/>
                    <a:pt x="19090" y="54166"/>
                    <a:pt x="19090" y="54166"/>
                  </a:cubicBezTo>
                  <a:cubicBezTo>
                    <a:pt x="18409" y="54166"/>
                    <a:pt x="18409" y="54166"/>
                    <a:pt x="18409" y="54166"/>
                  </a:cubicBezTo>
                  <a:cubicBezTo>
                    <a:pt x="18409" y="54166"/>
                    <a:pt x="18409" y="52500"/>
                    <a:pt x="19090" y="48333"/>
                  </a:cubicBezTo>
                  <a:cubicBezTo>
                    <a:pt x="19090" y="46666"/>
                    <a:pt x="19090" y="45000"/>
                    <a:pt x="18409" y="44166"/>
                  </a:cubicBezTo>
                  <a:cubicBezTo>
                    <a:pt x="17727" y="40833"/>
                    <a:pt x="15681" y="35833"/>
                    <a:pt x="17045" y="31666"/>
                  </a:cubicBezTo>
                  <a:cubicBezTo>
                    <a:pt x="19090" y="24166"/>
                    <a:pt x="20454" y="23333"/>
                    <a:pt x="23181" y="22500"/>
                  </a:cubicBezTo>
                  <a:cubicBezTo>
                    <a:pt x="23181" y="22500"/>
                    <a:pt x="23181" y="21666"/>
                    <a:pt x="23863" y="21666"/>
                  </a:cubicBezTo>
                  <a:cubicBezTo>
                    <a:pt x="24545" y="20833"/>
                    <a:pt x="27272" y="20000"/>
                    <a:pt x="30000" y="20000"/>
                  </a:cubicBezTo>
                  <a:cubicBezTo>
                    <a:pt x="31363" y="20000"/>
                    <a:pt x="32727" y="20000"/>
                    <a:pt x="33409" y="20833"/>
                  </a:cubicBezTo>
                  <a:cubicBezTo>
                    <a:pt x="33409" y="20000"/>
                    <a:pt x="34090" y="18333"/>
                    <a:pt x="34090" y="17500"/>
                  </a:cubicBezTo>
                  <a:cubicBezTo>
                    <a:pt x="34772" y="16666"/>
                    <a:pt x="34772" y="15833"/>
                    <a:pt x="35454" y="15000"/>
                  </a:cubicBezTo>
                  <a:cubicBezTo>
                    <a:pt x="33409" y="13333"/>
                    <a:pt x="32045" y="13333"/>
                    <a:pt x="30000" y="13333"/>
                  </a:cubicBezTo>
                  <a:cubicBezTo>
                    <a:pt x="25909" y="13333"/>
                    <a:pt x="22500" y="15000"/>
                    <a:pt x="20454" y="15833"/>
                  </a:cubicBezTo>
                  <a:cubicBezTo>
                    <a:pt x="16363" y="18333"/>
                    <a:pt x="14318" y="20833"/>
                    <a:pt x="11590" y="29166"/>
                  </a:cubicBezTo>
                  <a:cubicBezTo>
                    <a:pt x="9545" y="35833"/>
                    <a:pt x="12272" y="43333"/>
                    <a:pt x="13636" y="46666"/>
                  </a:cubicBezTo>
                  <a:cubicBezTo>
                    <a:pt x="12272" y="55000"/>
                    <a:pt x="14318" y="58333"/>
                    <a:pt x="14318" y="58333"/>
                  </a:cubicBezTo>
                  <a:cubicBezTo>
                    <a:pt x="15681" y="60833"/>
                    <a:pt x="17727" y="63333"/>
                    <a:pt x="17727" y="71666"/>
                  </a:cubicBezTo>
                  <a:cubicBezTo>
                    <a:pt x="17727" y="81666"/>
                    <a:pt x="11590" y="83333"/>
                    <a:pt x="11590" y="83333"/>
                  </a:cubicBezTo>
                  <a:cubicBezTo>
                    <a:pt x="6818" y="85833"/>
                    <a:pt x="0" y="90000"/>
                    <a:pt x="0" y="103333"/>
                  </a:cubicBezTo>
                  <a:cubicBezTo>
                    <a:pt x="0" y="103333"/>
                    <a:pt x="0" y="106666"/>
                    <a:pt x="2727" y="106666"/>
                  </a:cubicBezTo>
                  <a:cubicBezTo>
                    <a:pt x="15000" y="106666"/>
                    <a:pt x="15000" y="106666"/>
                    <a:pt x="15000" y="106666"/>
                  </a:cubicBezTo>
                  <a:cubicBezTo>
                    <a:pt x="15681" y="104166"/>
                    <a:pt x="16363" y="101666"/>
                    <a:pt x="17727" y="100000"/>
                  </a:cubicBezTo>
                  <a:cubicBezTo>
                    <a:pt x="5454" y="100000"/>
                    <a:pt x="5454" y="100000"/>
                    <a:pt x="5454" y="100000"/>
                  </a:cubicBezTo>
                  <a:cubicBezTo>
                    <a:pt x="6136" y="93333"/>
                    <a:pt x="9545" y="91666"/>
                    <a:pt x="12954" y="90000"/>
                  </a:cubicBezTo>
                  <a:moveTo>
                    <a:pt x="108409" y="83333"/>
                  </a:moveTo>
                  <a:cubicBezTo>
                    <a:pt x="108409" y="83333"/>
                    <a:pt x="102272" y="81666"/>
                    <a:pt x="102272" y="71666"/>
                  </a:cubicBezTo>
                  <a:cubicBezTo>
                    <a:pt x="102272" y="63333"/>
                    <a:pt x="104318" y="60833"/>
                    <a:pt x="105681" y="58333"/>
                  </a:cubicBezTo>
                  <a:cubicBezTo>
                    <a:pt x="105681" y="58333"/>
                    <a:pt x="107727" y="55000"/>
                    <a:pt x="106363" y="46666"/>
                  </a:cubicBezTo>
                  <a:cubicBezTo>
                    <a:pt x="107727" y="43333"/>
                    <a:pt x="110454" y="35833"/>
                    <a:pt x="108409" y="29166"/>
                  </a:cubicBezTo>
                  <a:cubicBezTo>
                    <a:pt x="105681" y="20833"/>
                    <a:pt x="103636" y="18333"/>
                    <a:pt x="99545" y="15833"/>
                  </a:cubicBezTo>
                  <a:cubicBezTo>
                    <a:pt x="97500" y="15000"/>
                    <a:pt x="94090" y="13333"/>
                    <a:pt x="90000" y="13333"/>
                  </a:cubicBezTo>
                  <a:cubicBezTo>
                    <a:pt x="87954" y="13333"/>
                    <a:pt x="86590" y="13333"/>
                    <a:pt x="84545" y="15000"/>
                  </a:cubicBezTo>
                  <a:cubicBezTo>
                    <a:pt x="85227" y="16666"/>
                    <a:pt x="85909" y="19166"/>
                    <a:pt x="85909" y="20833"/>
                  </a:cubicBezTo>
                  <a:cubicBezTo>
                    <a:pt x="86590" y="20833"/>
                    <a:pt x="86590" y="20833"/>
                    <a:pt x="86590" y="20833"/>
                  </a:cubicBezTo>
                  <a:cubicBezTo>
                    <a:pt x="87272" y="20000"/>
                    <a:pt x="88636" y="20000"/>
                    <a:pt x="90000" y="20000"/>
                  </a:cubicBezTo>
                  <a:cubicBezTo>
                    <a:pt x="92727" y="20000"/>
                    <a:pt x="95454" y="20833"/>
                    <a:pt x="96136" y="21666"/>
                  </a:cubicBezTo>
                  <a:cubicBezTo>
                    <a:pt x="96818" y="21666"/>
                    <a:pt x="96818" y="22500"/>
                    <a:pt x="96818" y="22500"/>
                  </a:cubicBezTo>
                  <a:cubicBezTo>
                    <a:pt x="99545" y="23333"/>
                    <a:pt x="100909" y="24166"/>
                    <a:pt x="102954" y="31666"/>
                  </a:cubicBezTo>
                  <a:cubicBezTo>
                    <a:pt x="104318" y="35833"/>
                    <a:pt x="102272" y="40833"/>
                    <a:pt x="101590" y="44166"/>
                  </a:cubicBezTo>
                  <a:cubicBezTo>
                    <a:pt x="100909" y="45000"/>
                    <a:pt x="100909" y="46666"/>
                    <a:pt x="100909" y="48333"/>
                  </a:cubicBezTo>
                  <a:cubicBezTo>
                    <a:pt x="101590" y="52500"/>
                    <a:pt x="101590" y="54166"/>
                    <a:pt x="101590" y="54166"/>
                  </a:cubicBezTo>
                  <a:cubicBezTo>
                    <a:pt x="101590" y="54166"/>
                    <a:pt x="101590" y="54166"/>
                    <a:pt x="100909" y="54166"/>
                  </a:cubicBezTo>
                  <a:cubicBezTo>
                    <a:pt x="100909" y="55000"/>
                    <a:pt x="100909" y="55000"/>
                    <a:pt x="100909" y="55000"/>
                  </a:cubicBezTo>
                  <a:cubicBezTo>
                    <a:pt x="99545" y="57500"/>
                    <a:pt x="96818" y="61666"/>
                    <a:pt x="96818" y="71666"/>
                  </a:cubicBezTo>
                  <a:cubicBezTo>
                    <a:pt x="96818" y="83333"/>
                    <a:pt x="102954" y="88333"/>
                    <a:pt x="107045" y="90000"/>
                  </a:cubicBezTo>
                  <a:cubicBezTo>
                    <a:pt x="110454" y="91666"/>
                    <a:pt x="113863" y="93333"/>
                    <a:pt x="114545" y="100000"/>
                  </a:cubicBezTo>
                  <a:cubicBezTo>
                    <a:pt x="102272" y="100000"/>
                    <a:pt x="102272" y="100000"/>
                    <a:pt x="102272" y="100000"/>
                  </a:cubicBezTo>
                  <a:cubicBezTo>
                    <a:pt x="103636" y="101666"/>
                    <a:pt x="104318" y="104166"/>
                    <a:pt x="105000" y="106666"/>
                  </a:cubicBezTo>
                  <a:cubicBezTo>
                    <a:pt x="117272" y="106666"/>
                    <a:pt x="117272" y="106666"/>
                    <a:pt x="117272" y="106666"/>
                  </a:cubicBezTo>
                  <a:cubicBezTo>
                    <a:pt x="120000" y="106666"/>
                    <a:pt x="120000" y="103333"/>
                    <a:pt x="120000" y="103333"/>
                  </a:cubicBezTo>
                  <a:cubicBezTo>
                    <a:pt x="120000" y="90000"/>
                    <a:pt x="113181" y="85833"/>
                    <a:pt x="108409" y="83333"/>
                  </a:cubicBezTo>
                  <a:moveTo>
                    <a:pt x="81818" y="90833"/>
                  </a:moveTo>
                  <a:cubicBezTo>
                    <a:pt x="81818" y="90833"/>
                    <a:pt x="72272" y="87500"/>
                    <a:pt x="72272" y="75000"/>
                  </a:cubicBezTo>
                  <a:cubicBezTo>
                    <a:pt x="72272" y="64166"/>
                    <a:pt x="75681" y="60833"/>
                    <a:pt x="77727" y="57500"/>
                  </a:cubicBezTo>
                  <a:cubicBezTo>
                    <a:pt x="77727" y="57500"/>
                    <a:pt x="80454" y="54166"/>
                    <a:pt x="78409" y="43333"/>
                  </a:cubicBezTo>
                  <a:cubicBezTo>
                    <a:pt x="81818" y="37500"/>
                    <a:pt x="83181" y="27500"/>
                    <a:pt x="79090" y="15833"/>
                  </a:cubicBezTo>
                  <a:cubicBezTo>
                    <a:pt x="76363" y="8333"/>
                    <a:pt x="74318" y="4166"/>
                    <a:pt x="70909" y="2500"/>
                  </a:cubicBezTo>
                  <a:cubicBezTo>
                    <a:pt x="68863" y="833"/>
                    <a:pt x="66136" y="0"/>
                    <a:pt x="63409" y="0"/>
                  </a:cubicBezTo>
                  <a:cubicBezTo>
                    <a:pt x="58636" y="0"/>
                    <a:pt x="53863" y="2500"/>
                    <a:pt x="51818" y="3333"/>
                  </a:cubicBezTo>
                  <a:cubicBezTo>
                    <a:pt x="46363" y="6666"/>
                    <a:pt x="42954" y="9166"/>
                    <a:pt x="39545" y="20000"/>
                  </a:cubicBezTo>
                  <a:cubicBezTo>
                    <a:pt x="36136" y="28333"/>
                    <a:pt x="39545" y="38333"/>
                    <a:pt x="41590" y="43333"/>
                  </a:cubicBezTo>
                  <a:cubicBezTo>
                    <a:pt x="39545" y="54166"/>
                    <a:pt x="42272" y="57500"/>
                    <a:pt x="42272" y="57500"/>
                  </a:cubicBezTo>
                  <a:cubicBezTo>
                    <a:pt x="44318" y="60833"/>
                    <a:pt x="47727" y="64166"/>
                    <a:pt x="47727" y="75000"/>
                  </a:cubicBezTo>
                  <a:cubicBezTo>
                    <a:pt x="47727" y="87500"/>
                    <a:pt x="38181" y="90833"/>
                    <a:pt x="38181" y="90833"/>
                  </a:cubicBezTo>
                  <a:cubicBezTo>
                    <a:pt x="32045" y="93333"/>
                    <a:pt x="19090" y="98333"/>
                    <a:pt x="19090" y="116666"/>
                  </a:cubicBezTo>
                  <a:cubicBezTo>
                    <a:pt x="19090" y="116666"/>
                    <a:pt x="19090" y="120000"/>
                    <a:pt x="21818" y="120000"/>
                  </a:cubicBezTo>
                  <a:cubicBezTo>
                    <a:pt x="98181" y="120000"/>
                    <a:pt x="98181" y="120000"/>
                    <a:pt x="98181" y="120000"/>
                  </a:cubicBezTo>
                  <a:cubicBezTo>
                    <a:pt x="100909" y="120000"/>
                    <a:pt x="100909" y="116666"/>
                    <a:pt x="100909" y="116666"/>
                  </a:cubicBezTo>
                  <a:cubicBezTo>
                    <a:pt x="100909" y="98333"/>
                    <a:pt x="87954" y="93333"/>
                    <a:pt x="81818" y="90833"/>
                  </a:cubicBezTo>
                  <a:moveTo>
                    <a:pt x="24545" y="113333"/>
                  </a:moveTo>
                  <a:cubicBezTo>
                    <a:pt x="25909" y="104166"/>
                    <a:pt x="32727" y="100000"/>
                    <a:pt x="39545" y="97500"/>
                  </a:cubicBezTo>
                  <a:cubicBezTo>
                    <a:pt x="39545" y="97500"/>
                    <a:pt x="39545" y="97500"/>
                    <a:pt x="39545" y="97500"/>
                  </a:cubicBezTo>
                  <a:cubicBezTo>
                    <a:pt x="45000" y="95833"/>
                    <a:pt x="53181" y="89166"/>
                    <a:pt x="53181" y="75000"/>
                  </a:cubicBezTo>
                  <a:cubicBezTo>
                    <a:pt x="53181" y="63333"/>
                    <a:pt x="49772" y="58333"/>
                    <a:pt x="47727" y="55000"/>
                  </a:cubicBezTo>
                  <a:cubicBezTo>
                    <a:pt x="47045" y="54166"/>
                    <a:pt x="46363" y="53333"/>
                    <a:pt x="47045" y="54166"/>
                  </a:cubicBezTo>
                  <a:cubicBezTo>
                    <a:pt x="46363" y="53333"/>
                    <a:pt x="45681" y="50833"/>
                    <a:pt x="47045" y="45000"/>
                  </a:cubicBezTo>
                  <a:cubicBezTo>
                    <a:pt x="47727" y="41666"/>
                    <a:pt x="46363" y="40000"/>
                    <a:pt x="46363" y="40000"/>
                  </a:cubicBezTo>
                  <a:cubicBezTo>
                    <a:pt x="45000" y="35833"/>
                    <a:pt x="42272" y="28333"/>
                    <a:pt x="44318" y="22500"/>
                  </a:cubicBezTo>
                  <a:cubicBezTo>
                    <a:pt x="47045" y="14166"/>
                    <a:pt x="49772" y="12500"/>
                    <a:pt x="53863" y="10000"/>
                  </a:cubicBezTo>
                  <a:cubicBezTo>
                    <a:pt x="54545" y="9166"/>
                    <a:pt x="54545" y="9166"/>
                    <a:pt x="54545" y="9166"/>
                  </a:cubicBezTo>
                  <a:cubicBezTo>
                    <a:pt x="55909" y="8333"/>
                    <a:pt x="59318" y="6666"/>
                    <a:pt x="63409" y="6666"/>
                  </a:cubicBezTo>
                  <a:cubicBezTo>
                    <a:pt x="65454" y="6666"/>
                    <a:pt x="66818" y="7500"/>
                    <a:pt x="68181" y="8333"/>
                  </a:cubicBezTo>
                  <a:cubicBezTo>
                    <a:pt x="70227" y="9166"/>
                    <a:pt x="71590" y="11666"/>
                    <a:pt x="73636" y="18333"/>
                  </a:cubicBezTo>
                  <a:cubicBezTo>
                    <a:pt x="78409" y="30000"/>
                    <a:pt x="75681" y="37500"/>
                    <a:pt x="74318" y="39166"/>
                  </a:cubicBezTo>
                  <a:cubicBezTo>
                    <a:pt x="72954" y="40833"/>
                    <a:pt x="72954" y="43333"/>
                    <a:pt x="72954" y="45000"/>
                  </a:cubicBezTo>
                  <a:cubicBezTo>
                    <a:pt x="74318" y="50833"/>
                    <a:pt x="73636" y="53333"/>
                    <a:pt x="73636" y="53333"/>
                  </a:cubicBezTo>
                  <a:cubicBezTo>
                    <a:pt x="73636" y="53333"/>
                    <a:pt x="72954" y="54166"/>
                    <a:pt x="72272" y="55000"/>
                  </a:cubicBezTo>
                  <a:cubicBezTo>
                    <a:pt x="70227" y="58333"/>
                    <a:pt x="66818" y="63333"/>
                    <a:pt x="66818" y="75000"/>
                  </a:cubicBezTo>
                  <a:cubicBezTo>
                    <a:pt x="66818" y="89166"/>
                    <a:pt x="75000" y="95833"/>
                    <a:pt x="80454" y="97500"/>
                  </a:cubicBezTo>
                  <a:cubicBezTo>
                    <a:pt x="80454" y="97500"/>
                    <a:pt x="80454" y="97500"/>
                    <a:pt x="80454" y="97500"/>
                  </a:cubicBezTo>
                  <a:cubicBezTo>
                    <a:pt x="87272" y="100000"/>
                    <a:pt x="94090" y="104166"/>
                    <a:pt x="95454" y="113333"/>
                  </a:cubicBezTo>
                  <a:lnTo>
                    <a:pt x="24545" y="113333"/>
                  </a:lnTo>
                  <a:close/>
                </a:path>
              </a:pathLst>
            </a:custGeom>
            <a:solidFill>
              <a:srgbClr val="1FBAD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rgbClr val="0A091B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62" name="Shape 662"/>
            <p:cNvSpPr txBox="1"/>
            <p:nvPr/>
          </p:nvSpPr>
          <p:spPr>
            <a:xfrm>
              <a:off x="5037300" y="1560850"/>
              <a:ext cx="477300" cy="3135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200"/>
                <a:t>*</a:t>
              </a:r>
              <a:endParaRPr b="1" sz="1200"/>
            </a:p>
          </p:txBody>
        </p:sp>
      </p:grpSp>
      <p:sp>
        <p:nvSpPr>
          <p:cNvPr id="663" name="Shape 663"/>
          <p:cNvSpPr txBox="1"/>
          <p:nvPr/>
        </p:nvSpPr>
        <p:spPr>
          <a:xfrm>
            <a:off x="4100075" y="1332250"/>
            <a:ext cx="477300" cy="3135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200"/>
              <a:t>*</a:t>
            </a:r>
            <a:endParaRPr b="1" sz="1200"/>
          </a:p>
        </p:txBody>
      </p:sp>
      <p:sp>
        <p:nvSpPr>
          <p:cNvPr id="664" name="Shape 664"/>
          <p:cNvSpPr txBox="1"/>
          <p:nvPr/>
        </p:nvSpPr>
        <p:spPr>
          <a:xfrm>
            <a:off x="95700" y="2994625"/>
            <a:ext cx="3995100" cy="15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2000"/>
              <a:buFont typeface="Arial"/>
              <a:buNone/>
            </a:pPr>
            <a:r>
              <a:rPr b="1" lang="uk" sz="1800">
                <a:latin typeface="Roboto"/>
                <a:ea typeface="Roboto"/>
                <a:cs typeface="Roboto"/>
                <a:sym typeface="Roboto"/>
              </a:rPr>
              <a:t>Under DEVELOPMENT in KYIV:</a:t>
            </a:r>
            <a:endParaRPr b="1"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uk" sz="1800">
                <a:solidFill>
                  <a:srgbClr val="00B0F0"/>
                </a:solidFill>
                <a:latin typeface="Roboto"/>
                <a:ea typeface="Roboto"/>
                <a:cs typeface="Roboto"/>
                <a:sym typeface="Roboto"/>
              </a:rPr>
              <a:t>ver. 2-3.0 of existing e-services</a:t>
            </a:r>
            <a:endParaRPr b="1" sz="1800">
              <a:solidFill>
                <a:srgbClr val="00B0F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uk" sz="1800">
                <a:solidFill>
                  <a:srgbClr val="00B0F0"/>
                </a:solidFill>
                <a:latin typeface="Roboto"/>
                <a:ea typeface="Roboto"/>
                <a:cs typeface="Roboto"/>
                <a:sym typeface="Roboto"/>
              </a:rPr>
              <a:t>+ KyivID (e-Cabinet of citizen)</a:t>
            </a:r>
            <a:endParaRPr b="1" sz="1800">
              <a:solidFill>
                <a:srgbClr val="00B0F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uk" sz="1800">
                <a:solidFill>
                  <a:srgbClr val="00B0F0"/>
                </a:solidFill>
                <a:latin typeface="Roboto"/>
                <a:ea typeface="Roboto"/>
                <a:cs typeface="Roboto"/>
                <a:sym typeface="Roboto"/>
              </a:rPr>
              <a:t>+ e-Consultations/Active citizen</a:t>
            </a:r>
            <a:endParaRPr b="1" sz="1800">
              <a:solidFill>
                <a:srgbClr val="00B0F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2000"/>
              <a:buFont typeface="Arial"/>
              <a:buNone/>
            </a:pPr>
            <a:r>
              <a:t/>
            </a:r>
            <a:endParaRPr b="1" sz="1800">
              <a:solidFill>
                <a:srgbClr val="00B0F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C:\Users\1\Desktop\ЦРИ\Фото\Без названия.jpg" id="665" name="Shape 665"/>
          <p:cNvPicPr preferRelativeResize="0"/>
          <p:nvPr/>
        </p:nvPicPr>
        <p:blipFill rotWithShape="1">
          <a:blip r:embed="rId3">
            <a:alphaModFix/>
          </a:blip>
          <a:srcRect b="9090" l="0" r="0" t="0"/>
          <a:stretch/>
        </p:blipFill>
        <p:spPr>
          <a:xfrm>
            <a:off x="4844875" y="3222075"/>
            <a:ext cx="2038775" cy="13904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66" name="Shape 666"/>
          <p:cNvGrpSpPr/>
          <p:nvPr/>
        </p:nvGrpSpPr>
        <p:grpSpPr>
          <a:xfrm>
            <a:off x="4768675" y="2002875"/>
            <a:ext cx="1719900" cy="865917"/>
            <a:chOff x="895850" y="822375"/>
            <a:chExt cx="1719900" cy="865917"/>
          </a:xfrm>
        </p:grpSpPr>
        <p:sp>
          <p:nvSpPr>
            <p:cNvPr id="667" name="Shape 667"/>
            <p:cNvSpPr txBox="1"/>
            <p:nvPr/>
          </p:nvSpPr>
          <p:spPr>
            <a:xfrm>
              <a:off x="895850" y="822375"/>
              <a:ext cx="1719900" cy="53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uk">
                  <a:solidFill>
                    <a:srgbClr val="31B6FD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Teams, Authors</a:t>
              </a:r>
              <a:endParaRPr b="1">
                <a:solidFill>
                  <a:srgbClr val="31B6FD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uk">
                  <a:solidFill>
                    <a:srgbClr val="31B6FD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of РB, petitions</a:t>
              </a:r>
              <a:endParaRPr b="1">
                <a:solidFill>
                  <a:srgbClr val="31B6FD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rgbClr val="FFC000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668" name="Shape 668"/>
            <p:cNvSpPr/>
            <p:nvPr/>
          </p:nvSpPr>
          <p:spPr>
            <a:xfrm>
              <a:off x="1266944" y="1363392"/>
              <a:ext cx="384900" cy="324900"/>
            </a:xfrm>
            <a:custGeom>
              <a:pathLst>
                <a:path extrusionOk="0" h="120000" w="120000">
                  <a:moveTo>
                    <a:pt x="12954" y="90000"/>
                  </a:moveTo>
                  <a:cubicBezTo>
                    <a:pt x="17045" y="88333"/>
                    <a:pt x="23181" y="83333"/>
                    <a:pt x="23181" y="71666"/>
                  </a:cubicBezTo>
                  <a:cubicBezTo>
                    <a:pt x="23181" y="61666"/>
                    <a:pt x="20454" y="57500"/>
                    <a:pt x="19090" y="55000"/>
                  </a:cubicBezTo>
                  <a:cubicBezTo>
                    <a:pt x="19090" y="54166"/>
                    <a:pt x="19090" y="54166"/>
                    <a:pt x="19090" y="54166"/>
                  </a:cubicBezTo>
                  <a:cubicBezTo>
                    <a:pt x="18409" y="54166"/>
                    <a:pt x="18409" y="54166"/>
                    <a:pt x="18409" y="54166"/>
                  </a:cubicBezTo>
                  <a:cubicBezTo>
                    <a:pt x="18409" y="54166"/>
                    <a:pt x="18409" y="52500"/>
                    <a:pt x="19090" y="48333"/>
                  </a:cubicBezTo>
                  <a:cubicBezTo>
                    <a:pt x="19090" y="46666"/>
                    <a:pt x="19090" y="45000"/>
                    <a:pt x="18409" y="44166"/>
                  </a:cubicBezTo>
                  <a:cubicBezTo>
                    <a:pt x="17727" y="40833"/>
                    <a:pt x="15681" y="35833"/>
                    <a:pt x="17045" y="31666"/>
                  </a:cubicBezTo>
                  <a:cubicBezTo>
                    <a:pt x="19090" y="24166"/>
                    <a:pt x="20454" y="23333"/>
                    <a:pt x="23181" y="22500"/>
                  </a:cubicBezTo>
                  <a:cubicBezTo>
                    <a:pt x="23181" y="22500"/>
                    <a:pt x="23181" y="21666"/>
                    <a:pt x="23863" y="21666"/>
                  </a:cubicBezTo>
                  <a:cubicBezTo>
                    <a:pt x="24545" y="20833"/>
                    <a:pt x="27272" y="20000"/>
                    <a:pt x="30000" y="20000"/>
                  </a:cubicBezTo>
                  <a:cubicBezTo>
                    <a:pt x="31363" y="20000"/>
                    <a:pt x="32727" y="20000"/>
                    <a:pt x="33409" y="20833"/>
                  </a:cubicBezTo>
                  <a:cubicBezTo>
                    <a:pt x="33409" y="20000"/>
                    <a:pt x="34090" y="18333"/>
                    <a:pt x="34090" y="17500"/>
                  </a:cubicBezTo>
                  <a:cubicBezTo>
                    <a:pt x="34772" y="16666"/>
                    <a:pt x="34772" y="15833"/>
                    <a:pt x="35454" y="15000"/>
                  </a:cubicBezTo>
                  <a:cubicBezTo>
                    <a:pt x="33409" y="13333"/>
                    <a:pt x="32045" y="13333"/>
                    <a:pt x="30000" y="13333"/>
                  </a:cubicBezTo>
                  <a:cubicBezTo>
                    <a:pt x="25909" y="13333"/>
                    <a:pt x="22500" y="15000"/>
                    <a:pt x="20454" y="15833"/>
                  </a:cubicBezTo>
                  <a:cubicBezTo>
                    <a:pt x="16363" y="18333"/>
                    <a:pt x="14318" y="20833"/>
                    <a:pt x="11590" y="29166"/>
                  </a:cubicBezTo>
                  <a:cubicBezTo>
                    <a:pt x="9545" y="35833"/>
                    <a:pt x="12272" y="43333"/>
                    <a:pt x="13636" y="46666"/>
                  </a:cubicBezTo>
                  <a:cubicBezTo>
                    <a:pt x="12272" y="55000"/>
                    <a:pt x="14318" y="58333"/>
                    <a:pt x="14318" y="58333"/>
                  </a:cubicBezTo>
                  <a:cubicBezTo>
                    <a:pt x="15681" y="60833"/>
                    <a:pt x="17727" y="63333"/>
                    <a:pt x="17727" y="71666"/>
                  </a:cubicBezTo>
                  <a:cubicBezTo>
                    <a:pt x="17727" y="81666"/>
                    <a:pt x="11590" y="83333"/>
                    <a:pt x="11590" y="83333"/>
                  </a:cubicBezTo>
                  <a:cubicBezTo>
                    <a:pt x="6818" y="85833"/>
                    <a:pt x="0" y="90000"/>
                    <a:pt x="0" y="103333"/>
                  </a:cubicBezTo>
                  <a:cubicBezTo>
                    <a:pt x="0" y="103333"/>
                    <a:pt x="0" y="106666"/>
                    <a:pt x="2727" y="106666"/>
                  </a:cubicBezTo>
                  <a:cubicBezTo>
                    <a:pt x="15000" y="106666"/>
                    <a:pt x="15000" y="106666"/>
                    <a:pt x="15000" y="106666"/>
                  </a:cubicBezTo>
                  <a:cubicBezTo>
                    <a:pt x="15681" y="104166"/>
                    <a:pt x="16363" y="101666"/>
                    <a:pt x="17727" y="100000"/>
                  </a:cubicBezTo>
                  <a:cubicBezTo>
                    <a:pt x="5454" y="100000"/>
                    <a:pt x="5454" y="100000"/>
                    <a:pt x="5454" y="100000"/>
                  </a:cubicBezTo>
                  <a:cubicBezTo>
                    <a:pt x="6136" y="93333"/>
                    <a:pt x="9545" y="91666"/>
                    <a:pt x="12954" y="90000"/>
                  </a:cubicBezTo>
                  <a:moveTo>
                    <a:pt x="108409" y="83333"/>
                  </a:moveTo>
                  <a:cubicBezTo>
                    <a:pt x="108409" y="83333"/>
                    <a:pt x="102272" y="81666"/>
                    <a:pt x="102272" y="71666"/>
                  </a:cubicBezTo>
                  <a:cubicBezTo>
                    <a:pt x="102272" y="63333"/>
                    <a:pt x="104318" y="60833"/>
                    <a:pt x="105681" y="58333"/>
                  </a:cubicBezTo>
                  <a:cubicBezTo>
                    <a:pt x="105681" y="58333"/>
                    <a:pt x="107727" y="55000"/>
                    <a:pt x="106363" y="46666"/>
                  </a:cubicBezTo>
                  <a:cubicBezTo>
                    <a:pt x="107727" y="43333"/>
                    <a:pt x="110454" y="35833"/>
                    <a:pt x="108409" y="29166"/>
                  </a:cubicBezTo>
                  <a:cubicBezTo>
                    <a:pt x="105681" y="20833"/>
                    <a:pt x="103636" y="18333"/>
                    <a:pt x="99545" y="15833"/>
                  </a:cubicBezTo>
                  <a:cubicBezTo>
                    <a:pt x="97500" y="15000"/>
                    <a:pt x="94090" y="13333"/>
                    <a:pt x="90000" y="13333"/>
                  </a:cubicBezTo>
                  <a:cubicBezTo>
                    <a:pt x="87954" y="13333"/>
                    <a:pt x="86590" y="13333"/>
                    <a:pt x="84545" y="15000"/>
                  </a:cubicBezTo>
                  <a:cubicBezTo>
                    <a:pt x="85227" y="16666"/>
                    <a:pt x="85909" y="19166"/>
                    <a:pt x="85909" y="20833"/>
                  </a:cubicBezTo>
                  <a:cubicBezTo>
                    <a:pt x="86590" y="20833"/>
                    <a:pt x="86590" y="20833"/>
                    <a:pt x="86590" y="20833"/>
                  </a:cubicBezTo>
                  <a:cubicBezTo>
                    <a:pt x="87272" y="20000"/>
                    <a:pt x="88636" y="20000"/>
                    <a:pt x="90000" y="20000"/>
                  </a:cubicBezTo>
                  <a:cubicBezTo>
                    <a:pt x="92727" y="20000"/>
                    <a:pt x="95454" y="20833"/>
                    <a:pt x="96136" y="21666"/>
                  </a:cubicBezTo>
                  <a:cubicBezTo>
                    <a:pt x="96818" y="21666"/>
                    <a:pt x="96818" y="22500"/>
                    <a:pt x="96818" y="22500"/>
                  </a:cubicBezTo>
                  <a:cubicBezTo>
                    <a:pt x="99545" y="23333"/>
                    <a:pt x="100909" y="24166"/>
                    <a:pt x="102954" y="31666"/>
                  </a:cubicBezTo>
                  <a:cubicBezTo>
                    <a:pt x="104318" y="35833"/>
                    <a:pt x="102272" y="40833"/>
                    <a:pt x="101590" y="44166"/>
                  </a:cubicBezTo>
                  <a:cubicBezTo>
                    <a:pt x="100909" y="45000"/>
                    <a:pt x="100909" y="46666"/>
                    <a:pt x="100909" y="48333"/>
                  </a:cubicBezTo>
                  <a:cubicBezTo>
                    <a:pt x="101590" y="52500"/>
                    <a:pt x="101590" y="54166"/>
                    <a:pt x="101590" y="54166"/>
                  </a:cubicBezTo>
                  <a:cubicBezTo>
                    <a:pt x="101590" y="54166"/>
                    <a:pt x="101590" y="54166"/>
                    <a:pt x="100909" y="54166"/>
                  </a:cubicBezTo>
                  <a:cubicBezTo>
                    <a:pt x="100909" y="55000"/>
                    <a:pt x="100909" y="55000"/>
                    <a:pt x="100909" y="55000"/>
                  </a:cubicBezTo>
                  <a:cubicBezTo>
                    <a:pt x="99545" y="57500"/>
                    <a:pt x="96818" y="61666"/>
                    <a:pt x="96818" y="71666"/>
                  </a:cubicBezTo>
                  <a:cubicBezTo>
                    <a:pt x="96818" y="83333"/>
                    <a:pt x="102954" y="88333"/>
                    <a:pt x="107045" y="90000"/>
                  </a:cubicBezTo>
                  <a:cubicBezTo>
                    <a:pt x="110454" y="91666"/>
                    <a:pt x="113863" y="93333"/>
                    <a:pt x="114545" y="100000"/>
                  </a:cubicBezTo>
                  <a:cubicBezTo>
                    <a:pt x="102272" y="100000"/>
                    <a:pt x="102272" y="100000"/>
                    <a:pt x="102272" y="100000"/>
                  </a:cubicBezTo>
                  <a:cubicBezTo>
                    <a:pt x="103636" y="101666"/>
                    <a:pt x="104318" y="104166"/>
                    <a:pt x="105000" y="106666"/>
                  </a:cubicBezTo>
                  <a:cubicBezTo>
                    <a:pt x="117272" y="106666"/>
                    <a:pt x="117272" y="106666"/>
                    <a:pt x="117272" y="106666"/>
                  </a:cubicBezTo>
                  <a:cubicBezTo>
                    <a:pt x="120000" y="106666"/>
                    <a:pt x="120000" y="103333"/>
                    <a:pt x="120000" y="103333"/>
                  </a:cubicBezTo>
                  <a:cubicBezTo>
                    <a:pt x="120000" y="90000"/>
                    <a:pt x="113181" y="85833"/>
                    <a:pt x="108409" y="83333"/>
                  </a:cubicBezTo>
                  <a:moveTo>
                    <a:pt x="81818" y="90833"/>
                  </a:moveTo>
                  <a:cubicBezTo>
                    <a:pt x="81818" y="90833"/>
                    <a:pt x="72272" y="87500"/>
                    <a:pt x="72272" y="75000"/>
                  </a:cubicBezTo>
                  <a:cubicBezTo>
                    <a:pt x="72272" y="64166"/>
                    <a:pt x="75681" y="60833"/>
                    <a:pt x="77727" y="57500"/>
                  </a:cubicBezTo>
                  <a:cubicBezTo>
                    <a:pt x="77727" y="57500"/>
                    <a:pt x="80454" y="54166"/>
                    <a:pt x="78409" y="43333"/>
                  </a:cubicBezTo>
                  <a:cubicBezTo>
                    <a:pt x="81818" y="37500"/>
                    <a:pt x="83181" y="27500"/>
                    <a:pt x="79090" y="15833"/>
                  </a:cubicBezTo>
                  <a:cubicBezTo>
                    <a:pt x="76363" y="8333"/>
                    <a:pt x="74318" y="4166"/>
                    <a:pt x="70909" y="2500"/>
                  </a:cubicBezTo>
                  <a:cubicBezTo>
                    <a:pt x="68863" y="833"/>
                    <a:pt x="66136" y="0"/>
                    <a:pt x="63409" y="0"/>
                  </a:cubicBezTo>
                  <a:cubicBezTo>
                    <a:pt x="58636" y="0"/>
                    <a:pt x="53863" y="2500"/>
                    <a:pt x="51818" y="3333"/>
                  </a:cubicBezTo>
                  <a:cubicBezTo>
                    <a:pt x="46363" y="6666"/>
                    <a:pt x="42954" y="9166"/>
                    <a:pt x="39545" y="20000"/>
                  </a:cubicBezTo>
                  <a:cubicBezTo>
                    <a:pt x="36136" y="28333"/>
                    <a:pt x="39545" y="38333"/>
                    <a:pt x="41590" y="43333"/>
                  </a:cubicBezTo>
                  <a:cubicBezTo>
                    <a:pt x="39545" y="54166"/>
                    <a:pt x="42272" y="57500"/>
                    <a:pt x="42272" y="57500"/>
                  </a:cubicBezTo>
                  <a:cubicBezTo>
                    <a:pt x="44318" y="60833"/>
                    <a:pt x="47727" y="64166"/>
                    <a:pt x="47727" y="75000"/>
                  </a:cubicBezTo>
                  <a:cubicBezTo>
                    <a:pt x="47727" y="87500"/>
                    <a:pt x="38181" y="90833"/>
                    <a:pt x="38181" y="90833"/>
                  </a:cubicBezTo>
                  <a:cubicBezTo>
                    <a:pt x="32045" y="93333"/>
                    <a:pt x="19090" y="98333"/>
                    <a:pt x="19090" y="116666"/>
                  </a:cubicBezTo>
                  <a:cubicBezTo>
                    <a:pt x="19090" y="116666"/>
                    <a:pt x="19090" y="120000"/>
                    <a:pt x="21818" y="120000"/>
                  </a:cubicBezTo>
                  <a:cubicBezTo>
                    <a:pt x="98181" y="120000"/>
                    <a:pt x="98181" y="120000"/>
                    <a:pt x="98181" y="120000"/>
                  </a:cubicBezTo>
                  <a:cubicBezTo>
                    <a:pt x="100909" y="120000"/>
                    <a:pt x="100909" y="116666"/>
                    <a:pt x="100909" y="116666"/>
                  </a:cubicBezTo>
                  <a:cubicBezTo>
                    <a:pt x="100909" y="98333"/>
                    <a:pt x="87954" y="93333"/>
                    <a:pt x="81818" y="90833"/>
                  </a:cubicBezTo>
                  <a:moveTo>
                    <a:pt x="24545" y="113333"/>
                  </a:moveTo>
                  <a:cubicBezTo>
                    <a:pt x="25909" y="104166"/>
                    <a:pt x="32727" y="100000"/>
                    <a:pt x="39545" y="97500"/>
                  </a:cubicBezTo>
                  <a:cubicBezTo>
                    <a:pt x="39545" y="97500"/>
                    <a:pt x="39545" y="97500"/>
                    <a:pt x="39545" y="97500"/>
                  </a:cubicBezTo>
                  <a:cubicBezTo>
                    <a:pt x="45000" y="95833"/>
                    <a:pt x="53181" y="89166"/>
                    <a:pt x="53181" y="75000"/>
                  </a:cubicBezTo>
                  <a:cubicBezTo>
                    <a:pt x="53181" y="63333"/>
                    <a:pt x="49772" y="58333"/>
                    <a:pt x="47727" y="55000"/>
                  </a:cubicBezTo>
                  <a:cubicBezTo>
                    <a:pt x="47045" y="54166"/>
                    <a:pt x="46363" y="53333"/>
                    <a:pt x="47045" y="54166"/>
                  </a:cubicBezTo>
                  <a:cubicBezTo>
                    <a:pt x="46363" y="53333"/>
                    <a:pt x="45681" y="50833"/>
                    <a:pt x="47045" y="45000"/>
                  </a:cubicBezTo>
                  <a:cubicBezTo>
                    <a:pt x="47727" y="41666"/>
                    <a:pt x="46363" y="40000"/>
                    <a:pt x="46363" y="40000"/>
                  </a:cubicBezTo>
                  <a:cubicBezTo>
                    <a:pt x="45000" y="35833"/>
                    <a:pt x="42272" y="28333"/>
                    <a:pt x="44318" y="22500"/>
                  </a:cubicBezTo>
                  <a:cubicBezTo>
                    <a:pt x="47045" y="14166"/>
                    <a:pt x="49772" y="12500"/>
                    <a:pt x="53863" y="10000"/>
                  </a:cubicBezTo>
                  <a:cubicBezTo>
                    <a:pt x="54545" y="9166"/>
                    <a:pt x="54545" y="9166"/>
                    <a:pt x="54545" y="9166"/>
                  </a:cubicBezTo>
                  <a:cubicBezTo>
                    <a:pt x="55909" y="8333"/>
                    <a:pt x="59318" y="6666"/>
                    <a:pt x="63409" y="6666"/>
                  </a:cubicBezTo>
                  <a:cubicBezTo>
                    <a:pt x="65454" y="6666"/>
                    <a:pt x="66818" y="7500"/>
                    <a:pt x="68181" y="8333"/>
                  </a:cubicBezTo>
                  <a:cubicBezTo>
                    <a:pt x="70227" y="9166"/>
                    <a:pt x="71590" y="11666"/>
                    <a:pt x="73636" y="18333"/>
                  </a:cubicBezTo>
                  <a:cubicBezTo>
                    <a:pt x="78409" y="30000"/>
                    <a:pt x="75681" y="37500"/>
                    <a:pt x="74318" y="39166"/>
                  </a:cubicBezTo>
                  <a:cubicBezTo>
                    <a:pt x="72954" y="40833"/>
                    <a:pt x="72954" y="43333"/>
                    <a:pt x="72954" y="45000"/>
                  </a:cubicBezTo>
                  <a:cubicBezTo>
                    <a:pt x="74318" y="50833"/>
                    <a:pt x="73636" y="53333"/>
                    <a:pt x="73636" y="53333"/>
                  </a:cubicBezTo>
                  <a:cubicBezTo>
                    <a:pt x="73636" y="53333"/>
                    <a:pt x="72954" y="54166"/>
                    <a:pt x="72272" y="55000"/>
                  </a:cubicBezTo>
                  <a:cubicBezTo>
                    <a:pt x="70227" y="58333"/>
                    <a:pt x="66818" y="63333"/>
                    <a:pt x="66818" y="75000"/>
                  </a:cubicBezTo>
                  <a:cubicBezTo>
                    <a:pt x="66818" y="89166"/>
                    <a:pt x="75000" y="95833"/>
                    <a:pt x="80454" y="97500"/>
                  </a:cubicBezTo>
                  <a:cubicBezTo>
                    <a:pt x="80454" y="97500"/>
                    <a:pt x="80454" y="97500"/>
                    <a:pt x="80454" y="97500"/>
                  </a:cubicBezTo>
                  <a:cubicBezTo>
                    <a:pt x="87272" y="100000"/>
                    <a:pt x="94090" y="104166"/>
                    <a:pt x="95454" y="113333"/>
                  </a:cubicBezTo>
                  <a:lnTo>
                    <a:pt x="24545" y="113333"/>
                  </a:lnTo>
                  <a:close/>
                </a:path>
              </a:pathLst>
            </a:custGeom>
            <a:solidFill>
              <a:srgbClr val="1FBAD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rgbClr val="0A091B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669" name="Shape 669"/>
          <p:cNvSpPr txBox="1"/>
          <p:nvPr/>
        </p:nvSpPr>
        <p:spPr>
          <a:xfrm>
            <a:off x="5517877" y="2533275"/>
            <a:ext cx="681600" cy="3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solidFill>
                  <a:srgbClr val="FFC000"/>
                </a:solidFill>
                <a:latin typeface="Roboto"/>
                <a:ea typeface="Roboto"/>
                <a:cs typeface="Roboto"/>
                <a:sym typeface="Roboto"/>
              </a:rPr>
              <a:t>1,000</a:t>
            </a:r>
            <a:endParaRPr b="1">
              <a:solidFill>
                <a:srgbClr val="FFC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670" name="Shape 670"/>
          <p:cNvGrpSpPr/>
          <p:nvPr/>
        </p:nvGrpSpPr>
        <p:grpSpPr>
          <a:xfrm>
            <a:off x="6961662" y="2002878"/>
            <a:ext cx="1808471" cy="865917"/>
            <a:chOff x="1044467" y="822375"/>
            <a:chExt cx="2117400" cy="865917"/>
          </a:xfrm>
        </p:grpSpPr>
        <p:sp>
          <p:nvSpPr>
            <p:cNvPr id="671" name="Shape 671"/>
            <p:cNvSpPr txBox="1"/>
            <p:nvPr/>
          </p:nvSpPr>
          <p:spPr>
            <a:xfrm>
              <a:off x="1044467" y="822375"/>
              <a:ext cx="2117400" cy="25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>
                  <a:solidFill>
                    <a:srgbClr val="0A091B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Active NGOs</a:t>
              </a:r>
              <a:endParaRPr b="1">
                <a:solidFill>
                  <a:srgbClr val="0A091B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>
                  <a:solidFill>
                    <a:srgbClr val="0A091B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of 12K registered </a:t>
              </a:r>
              <a:endParaRPr b="1">
                <a:solidFill>
                  <a:srgbClr val="0A091B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672" name="Shape 672"/>
            <p:cNvSpPr/>
            <p:nvPr/>
          </p:nvSpPr>
          <p:spPr>
            <a:xfrm>
              <a:off x="1419344" y="1363392"/>
              <a:ext cx="384900" cy="324900"/>
            </a:xfrm>
            <a:custGeom>
              <a:pathLst>
                <a:path extrusionOk="0" h="120000" w="120000">
                  <a:moveTo>
                    <a:pt x="12954" y="90000"/>
                  </a:moveTo>
                  <a:cubicBezTo>
                    <a:pt x="17045" y="88333"/>
                    <a:pt x="23181" y="83333"/>
                    <a:pt x="23181" y="71666"/>
                  </a:cubicBezTo>
                  <a:cubicBezTo>
                    <a:pt x="23181" y="61666"/>
                    <a:pt x="20454" y="57500"/>
                    <a:pt x="19090" y="55000"/>
                  </a:cubicBezTo>
                  <a:cubicBezTo>
                    <a:pt x="19090" y="54166"/>
                    <a:pt x="19090" y="54166"/>
                    <a:pt x="19090" y="54166"/>
                  </a:cubicBezTo>
                  <a:cubicBezTo>
                    <a:pt x="18409" y="54166"/>
                    <a:pt x="18409" y="54166"/>
                    <a:pt x="18409" y="54166"/>
                  </a:cubicBezTo>
                  <a:cubicBezTo>
                    <a:pt x="18409" y="54166"/>
                    <a:pt x="18409" y="52500"/>
                    <a:pt x="19090" y="48333"/>
                  </a:cubicBezTo>
                  <a:cubicBezTo>
                    <a:pt x="19090" y="46666"/>
                    <a:pt x="19090" y="45000"/>
                    <a:pt x="18409" y="44166"/>
                  </a:cubicBezTo>
                  <a:cubicBezTo>
                    <a:pt x="17727" y="40833"/>
                    <a:pt x="15681" y="35833"/>
                    <a:pt x="17045" y="31666"/>
                  </a:cubicBezTo>
                  <a:cubicBezTo>
                    <a:pt x="19090" y="24166"/>
                    <a:pt x="20454" y="23333"/>
                    <a:pt x="23181" y="22500"/>
                  </a:cubicBezTo>
                  <a:cubicBezTo>
                    <a:pt x="23181" y="22500"/>
                    <a:pt x="23181" y="21666"/>
                    <a:pt x="23863" y="21666"/>
                  </a:cubicBezTo>
                  <a:cubicBezTo>
                    <a:pt x="24545" y="20833"/>
                    <a:pt x="27272" y="20000"/>
                    <a:pt x="30000" y="20000"/>
                  </a:cubicBezTo>
                  <a:cubicBezTo>
                    <a:pt x="31363" y="20000"/>
                    <a:pt x="32727" y="20000"/>
                    <a:pt x="33409" y="20833"/>
                  </a:cubicBezTo>
                  <a:cubicBezTo>
                    <a:pt x="33409" y="20000"/>
                    <a:pt x="34090" y="18333"/>
                    <a:pt x="34090" y="17500"/>
                  </a:cubicBezTo>
                  <a:cubicBezTo>
                    <a:pt x="34772" y="16666"/>
                    <a:pt x="34772" y="15833"/>
                    <a:pt x="35454" y="15000"/>
                  </a:cubicBezTo>
                  <a:cubicBezTo>
                    <a:pt x="33409" y="13333"/>
                    <a:pt x="32045" y="13333"/>
                    <a:pt x="30000" y="13333"/>
                  </a:cubicBezTo>
                  <a:cubicBezTo>
                    <a:pt x="25909" y="13333"/>
                    <a:pt x="22500" y="15000"/>
                    <a:pt x="20454" y="15833"/>
                  </a:cubicBezTo>
                  <a:cubicBezTo>
                    <a:pt x="16363" y="18333"/>
                    <a:pt x="14318" y="20833"/>
                    <a:pt x="11590" y="29166"/>
                  </a:cubicBezTo>
                  <a:cubicBezTo>
                    <a:pt x="9545" y="35833"/>
                    <a:pt x="12272" y="43333"/>
                    <a:pt x="13636" y="46666"/>
                  </a:cubicBezTo>
                  <a:cubicBezTo>
                    <a:pt x="12272" y="55000"/>
                    <a:pt x="14318" y="58333"/>
                    <a:pt x="14318" y="58333"/>
                  </a:cubicBezTo>
                  <a:cubicBezTo>
                    <a:pt x="15681" y="60833"/>
                    <a:pt x="17727" y="63333"/>
                    <a:pt x="17727" y="71666"/>
                  </a:cubicBezTo>
                  <a:cubicBezTo>
                    <a:pt x="17727" y="81666"/>
                    <a:pt x="11590" y="83333"/>
                    <a:pt x="11590" y="83333"/>
                  </a:cubicBezTo>
                  <a:cubicBezTo>
                    <a:pt x="6818" y="85833"/>
                    <a:pt x="0" y="90000"/>
                    <a:pt x="0" y="103333"/>
                  </a:cubicBezTo>
                  <a:cubicBezTo>
                    <a:pt x="0" y="103333"/>
                    <a:pt x="0" y="106666"/>
                    <a:pt x="2727" y="106666"/>
                  </a:cubicBezTo>
                  <a:cubicBezTo>
                    <a:pt x="15000" y="106666"/>
                    <a:pt x="15000" y="106666"/>
                    <a:pt x="15000" y="106666"/>
                  </a:cubicBezTo>
                  <a:cubicBezTo>
                    <a:pt x="15681" y="104166"/>
                    <a:pt x="16363" y="101666"/>
                    <a:pt x="17727" y="100000"/>
                  </a:cubicBezTo>
                  <a:cubicBezTo>
                    <a:pt x="5454" y="100000"/>
                    <a:pt x="5454" y="100000"/>
                    <a:pt x="5454" y="100000"/>
                  </a:cubicBezTo>
                  <a:cubicBezTo>
                    <a:pt x="6136" y="93333"/>
                    <a:pt x="9545" y="91666"/>
                    <a:pt x="12954" y="90000"/>
                  </a:cubicBezTo>
                  <a:moveTo>
                    <a:pt x="108409" y="83333"/>
                  </a:moveTo>
                  <a:cubicBezTo>
                    <a:pt x="108409" y="83333"/>
                    <a:pt x="102272" y="81666"/>
                    <a:pt x="102272" y="71666"/>
                  </a:cubicBezTo>
                  <a:cubicBezTo>
                    <a:pt x="102272" y="63333"/>
                    <a:pt x="104318" y="60833"/>
                    <a:pt x="105681" y="58333"/>
                  </a:cubicBezTo>
                  <a:cubicBezTo>
                    <a:pt x="105681" y="58333"/>
                    <a:pt x="107727" y="55000"/>
                    <a:pt x="106363" y="46666"/>
                  </a:cubicBezTo>
                  <a:cubicBezTo>
                    <a:pt x="107727" y="43333"/>
                    <a:pt x="110454" y="35833"/>
                    <a:pt x="108409" y="29166"/>
                  </a:cubicBezTo>
                  <a:cubicBezTo>
                    <a:pt x="105681" y="20833"/>
                    <a:pt x="103636" y="18333"/>
                    <a:pt x="99545" y="15833"/>
                  </a:cubicBezTo>
                  <a:cubicBezTo>
                    <a:pt x="97500" y="15000"/>
                    <a:pt x="94090" y="13333"/>
                    <a:pt x="90000" y="13333"/>
                  </a:cubicBezTo>
                  <a:cubicBezTo>
                    <a:pt x="87954" y="13333"/>
                    <a:pt x="86590" y="13333"/>
                    <a:pt x="84545" y="15000"/>
                  </a:cubicBezTo>
                  <a:cubicBezTo>
                    <a:pt x="85227" y="16666"/>
                    <a:pt x="85909" y="19166"/>
                    <a:pt x="85909" y="20833"/>
                  </a:cubicBezTo>
                  <a:cubicBezTo>
                    <a:pt x="86590" y="20833"/>
                    <a:pt x="86590" y="20833"/>
                    <a:pt x="86590" y="20833"/>
                  </a:cubicBezTo>
                  <a:cubicBezTo>
                    <a:pt x="87272" y="20000"/>
                    <a:pt x="88636" y="20000"/>
                    <a:pt x="90000" y="20000"/>
                  </a:cubicBezTo>
                  <a:cubicBezTo>
                    <a:pt x="92727" y="20000"/>
                    <a:pt x="95454" y="20833"/>
                    <a:pt x="96136" y="21666"/>
                  </a:cubicBezTo>
                  <a:cubicBezTo>
                    <a:pt x="96818" y="21666"/>
                    <a:pt x="96818" y="22500"/>
                    <a:pt x="96818" y="22500"/>
                  </a:cubicBezTo>
                  <a:cubicBezTo>
                    <a:pt x="99545" y="23333"/>
                    <a:pt x="100909" y="24166"/>
                    <a:pt x="102954" y="31666"/>
                  </a:cubicBezTo>
                  <a:cubicBezTo>
                    <a:pt x="104318" y="35833"/>
                    <a:pt x="102272" y="40833"/>
                    <a:pt x="101590" y="44166"/>
                  </a:cubicBezTo>
                  <a:cubicBezTo>
                    <a:pt x="100909" y="45000"/>
                    <a:pt x="100909" y="46666"/>
                    <a:pt x="100909" y="48333"/>
                  </a:cubicBezTo>
                  <a:cubicBezTo>
                    <a:pt x="101590" y="52500"/>
                    <a:pt x="101590" y="54166"/>
                    <a:pt x="101590" y="54166"/>
                  </a:cubicBezTo>
                  <a:cubicBezTo>
                    <a:pt x="101590" y="54166"/>
                    <a:pt x="101590" y="54166"/>
                    <a:pt x="100909" y="54166"/>
                  </a:cubicBezTo>
                  <a:cubicBezTo>
                    <a:pt x="100909" y="55000"/>
                    <a:pt x="100909" y="55000"/>
                    <a:pt x="100909" y="55000"/>
                  </a:cubicBezTo>
                  <a:cubicBezTo>
                    <a:pt x="99545" y="57500"/>
                    <a:pt x="96818" y="61666"/>
                    <a:pt x="96818" y="71666"/>
                  </a:cubicBezTo>
                  <a:cubicBezTo>
                    <a:pt x="96818" y="83333"/>
                    <a:pt x="102954" y="88333"/>
                    <a:pt x="107045" y="90000"/>
                  </a:cubicBezTo>
                  <a:cubicBezTo>
                    <a:pt x="110454" y="91666"/>
                    <a:pt x="113863" y="93333"/>
                    <a:pt x="114545" y="100000"/>
                  </a:cubicBezTo>
                  <a:cubicBezTo>
                    <a:pt x="102272" y="100000"/>
                    <a:pt x="102272" y="100000"/>
                    <a:pt x="102272" y="100000"/>
                  </a:cubicBezTo>
                  <a:cubicBezTo>
                    <a:pt x="103636" y="101666"/>
                    <a:pt x="104318" y="104166"/>
                    <a:pt x="105000" y="106666"/>
                  </a:cubicBezTo>
                  <a:cubicBezTo>
                    <a:pt x="117272" y="106666"/>
                    <a:pt x="117272" y="106666"/>
                    <a:pt x="117272" y="106666"/>
                  </a:cubicBezTo>
                  <a:cubicBezTo>
                    <a:pt x="120000" y="106666"/>
                    <a:pt x="120000" y="103333"/>
                    <a:pt x="120000" y="103333"/>
                  </a:cubicBezTo>
                  <a:cubicBezTo>
                    <a:pt x="120000" y="90000"/>
                    <a:pt x="113181" y="85833"/>
                    <a:pt x="108409" y="83333"/>
                  </a:cubicBezTo>
                  <a:moveTo>
                    <a:pt x="81818" y="90833"/>
                  </a:moveTo>
                  <a:cubicBezTo>
                    <a:pt x="81818" y="90833"/>
                    <a:pt x="72272" y="87500"/>
                    <a:pt x="72272" y="75000"/>
                  </a:cubicBezTo>
                  <a:cubicBezTo>
                    <a:pt x="72272" y="64166"/>
                    <a:pt x="75681" y="60833"/>
                    <a:pt x="77727" y="57500"/>
                  </a:cubicBezTo>
                  <a:cubicBezTo>
                    <a:pt x="77727" y="57500"/>
                    <a:pt x="80454" y="54166"/>
                    <a:pt x="78409" y="43333"/>
                  </a:cubicBezTo>
                  <a:cubicBezTo>
                    <a:pt x="81818" y="37500"/>
                    <a:pt x="83181" y="27500"/>
                    <a:pt x="79090" y="15833"/>
                  </a:cubicBezTo>
                  <a:cubicBezTo>
                    <a:pt x="76363" y="8333"/>
                    <a:pt x="74318" y="4166"/>
                    <a:pt x="70909" y="2500"/>
                  </a:cubicBezTo>
                  <a:cubicBezTo>
                    <a:pt x="68863" y="833"/>
                    <a:pt x="66136" y="0"/>
                    <a:pt x="63409" y="0"/>
                  </a:cubicBezTo>
                  <a:cubicBezTo>
                    <a:pt x="58636" y="0"/>
                    <a:pt x="53863" y="2500"/>
                    <a:pt x="51818" y="3333"/>
                  </a:cubicBezTo>
                  <a:cubicBezTo>
                    <a:pt x="46363" y="6666"/>
                    <a:pt x="42954" y="9166"/>
                    <a:pt x="39545" y="20000"/>
                  </a:cubicBezTo>
                  <a:cubicBezTo>
                    <a:pt x="36136" y="28333"/>
                    <a:pt x="39545" y="38333"/>
                    <a:pt x="41590" y="43333"/>
                  </a:cubicBezTo>
                  <a:cubicBezTo>
                    <a:pt x="39545" y="54166"/>
                    <a:pt x="42272" y="57500"/>
                    <a:pt x="42272" y="57500"/>
                  </a:cubicBezTo>
                  <a:cubicBezTo>
                    <a:pt x="44318" y="60833"/>
                    <a:pt x="47727" y="64166"/>
                    <a:pt x="47727" y="75000"/>
                  </a:cubicBezTo>
                  <a:cubicBezTo>
                    <a:pt x="47727" y="87500"/>
                    <a:pt x="38181" y="90833"/>
                    <a:pt x="38181" y="90833"/>
                  </a:cubicBezTo>
                  <a:cubicBezTo>
                    <a:pt x="32045" y="93333"/>
                    <a:pt x="19090" y="98333"/>
                    <a:pt x="19090" y="116666"/>
                  </a:cubicBezTo>
                  <a:cubicBezTo>
                    <a:pt x="19090" y="116666"/>
                    <a:pt x="19090" y="120000"/>
                    <a:pt x="21818" y="120000"/>
                  </a:cubicBezTo>
                  <a:cubicBezTo>
                    <a:pt x="98181" y="120000"/>
                    <a:pt x="98181" y="120000"/>
                    <a:pt x="98181" y="120000"/>
                  </a:cubicBezTo>
                  <a:cubicBezTo>
                    <a:pt x="100909" y="120000"/>
                    <a:pt x="100909" y="116666"/>
                    <a:pt x="100909" y="116666"/>
                  </a:cubicBezTo>
                  <a:cubicBezTo>
                    <a:pt x="100909" y="98333"/>
                    <a:pt x="87954" y="93333"/>
                    <a:pt x="81818" y="90833"/>
                  </a:cubicBezTo>
                  <a:moveTo>
                    <a:pt x="24545" y="113333"/>
                  </a:moveTo>
                  <a:cubicBezTo>
                    <a:pt x="25909" y="104166"/>
                    <a:pt x="32727" y="100000"/>
                    <a:pt x="39545" y="97500"/>
                  </a:cubicBezTo>
                  <a:cubicBezTo>
                    <a:pt x="39545" y="97500"/>
                    <a:pt x="39545" y="97500"/>
                    <a:pt x="39545" y="97500"/>
                  </a:cubicBezTo>
                  <a:cubicBezTo>
                    <a:pt x="45000" y="95833"/>
                    <a:pt x="53181" y="89166"/>
                    <a:pt x="53181" y="75000"/>
                  </a:cubicBezTo>
                  <a:cubicBezTo>
                    <a:pt x="53181" y="63333"/>
                    <a:pt x="49772" y="58333"/>
                    <a:pt x="47727" y="55000"/>
                  </a:cubicBezTo>
                  <a:cubicBezTo>
                    <a:pt x="47045" y="54166"/>
                    <a:pt x="46363" y="53333"/>
                    <a:pt x="47045" y="54166"/>
                  </a:cubicBezTo>
                  <a:cubicBezTo>
                    <a:pt x="46363" y="53333"/>
                    <a:pt x="45681" y="50833"/>
                    <a:pt x="47045" y="45000"/>
                  </a:cubicBezTo>
                  <a:cubicBezTo>
                    <a:pt x="47727" y="41666"/>
                    <a:pt x="46363" y="40000"/>
                    <a:pt x="46363" y="40000"/>
                  </a:cubicBezTo>
                  <a:cubicBezTo>
                    <a:pt x="45000" y="35833"/>
                    <a:pt x="42272" y="28333"/>
                    <a:pt x="44318" y="22500"/>
                  </a:cubicBezTo>
                  <a:cubicBezTo>
                    <a:pt x="47045" y="14166"/>
                    <a:pt x="49772" y="12500"/>
                    <a:pt x="53863" y="10000"/>
                  </a:cubicBezTo>
                  <a:cubicBezTo>
                    <a:pt x="54545" y="9166"/>
                    <a:pt x="54545" y="9166"/>
                    <a:pt x="54545" y="9166"/>
                  </a:cubicBezTo>
                  <a:cubicBezTo>
                    <a:pt x="55909" y="8333"/>
                    <a:pt x="59318" y="6666"/>
                    <a:pt x="63409" y="6666"/>
                  </a:cubicBezTo>
                  <a:cubicBezTo>
                    <a:pt x="65454" y="6666"/>
                    <a:pt x="66818" y="7500"/>
                    <a:pt x="68181" y="8333"/>
                  </a:cubicBezTo>
                  <a:cubicBezTo>
                    <a:pt x="70227" y="9166"/>
                    <a:pt x="71590" y="11666"/>
                    <a:pt x="73636" y="18333"/>
                  </a:cubicBezTo>
                  <a:cubicBezTo>
                    <a:pt x="78409" y="30000"/>
                    <a:pt x="75681" y="37500"/>
                    <a:pt x="74318" y="39166"/>
                  </a:cubicBezTo>
                  <a:cubicBezTo>
                    <a:pt x="72954" y="40833"/>
                    <a:pt x="72954" y="43333"/>
                    <a:pt x="72954" y="45000"/>
                  </a:cubicBezTo>
                  <a:cubicBezTo>
                    <a:pt x="74318" y="50833"/>
                    <a:pt x="73636" y="53333"/>
                    <a:pt x="73636" y="53333"/>
                  </a:cubicBezTo>
                  <a:cubicBezTo>
                    <a:pt x="73636" y="53333"/>
                    <a:pt x="72954" y="54166"/>
                    <a:pt x="72272" y="55000"/>
                  </a:cubicBezTo>
                  <a:cubicBezTo>
                    <a:pt x="70227" y="58333"/>
                    <a:pt x="66818" y="63333"/>
                    <a:pt x="66818" y="75000"/>
                  </a:cubicBezTo>
                  <a:cubicBezTo>
                    <a:pt x="66818" y="89166"/>
                    <a:pt x="75000" y="95833"/>
                    <a:pt x="80454" y="97500"/>
                  </a:cubicBezTo>
                  <a:cubicBezTo>
                    <a:pt x="80454" y="97500"/>
                    <a:pt x="80454" y="97500"/>
                    <a:pt x="80454" y="97500"/>
                  </a:cubicBezTo>
                  <a:cubicBezTo>
                    <a:pt x="87272" y="100000"/>
                    <a:pt x="94090" y="104166"/>
                    <a:pt x="95454" y="113333"/>
                  </a:cubicBezTo>
                  <a:lnTo>
                    <a:pt x="24545" y="113333"/>
                  </a:lnTo>
                  <a:close/>
                </a:path>
              </a:pathLst>
            </a:custGeom>
            <a:solidFill>
              <a:srgbClr val="1FBAD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rgbClr val="0A091B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673" name="Shape 673"/>
          <p:cNvSpPr txBox="1"/>
          <p:nvPr/>
        </p:nvSpPr>
        <p:spPr>
          <a:xfrm>
            <a:off x="7674575" y="2533275"/>
            <a:ext cx="748800" cy="3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solidFill>
                  <a:srgbClr val="858591"/>
                </a:solidFill>
                <a:latin typeface="Roboto"/>
                <a:ea typeface="Roboto"/>
                <a:cs typeface="Roboto"/>
                <a:sym typeface="Roboto"/>
              </a:rPr>
              <a:t>500+</a:t>
            </a:r>
            <a:endParaRPr b="1">
              <a:solidFill>
                <a:srgbClr val="85859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74" name="Shape 674"/>
          <p:cNvCxnSpPr/>
          <p:nvPr/>
        </p:nvCxnSpPr>
        <p:spPr>
          <a:xfrm flipH="1">
            <a:off x="4897050" y="1957450"/>
            <a:ext cx="3852300" cy="10308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75" name="Shape 675"/>
          <p:cNvSpPr txBox="1"/>
          <p:nvPr/>
        </p:nvSpPr>
        <p:spPr>
          <a:xfrm>
            <a:off x="-10650" y="4742900"/>
            <a:ext cx="477300" cy="3135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200"/>
              <a:t>*</a:t>
            </a:r>
            <a:endParaRPr b="1" sz="1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Anton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Anton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Anton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Anton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