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alibri" pitchFamily="34" charset="0"/>
      <p:regular r:id="rId28"/>
      <p:bold r:id="rId29"/>
      <p:italic r:id="rId30"/>
      <p:boldItalic r:id="rId31"/>
    </p:embeddedFont>
    <p:embeddedFont>
      <p:font typeface="Alegreya Sans SC Bold" charset="0"/>
      <p:regular r:id="rId32"/>
      <p:bold r:id="rId33"/>
      <p:italic r:id="rId34"/>
      <p:boldItalic r:id="rId35"/>
    </p:embeddedFont>
    <p:embeddedFont>
      <p:font typeface="Adigiana Extreme"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7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watch?v=blZzOAUZbsg" TargetMode="External"/><Relationship Id="rId4" Type="http://schemas.openxmlformats.org/officeDocument/2006/relationships/hyperlink" Target="https://youtu.be/blZzOAUZbs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rcRect t="14264" r="2902" b="9746"/>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798078"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2068497" y="4218315"/>
            <a:ext cx="13024548" cy="573234"/>
          </a:xfrm>
          <a:prstGeom prst="rect">
            <a:avLst/>
          </a:prstGeom>
        </p:spPr>
        <p:txBody>
          <a:bodyPr lIns="0" tIns="0" rIns="0" bIns="0" rtlCol="0" anchor="t">
            <a:spAutoFit/>
          </a:bodyPr>
          <a:lstStyle/>
          <a:p>
            <a:pPr algn="ctr">
              <a:lnSpc>
                <a:spcPts val="5040"/>
              </a:lnSpc>
              <a:spcBef>
                <a:spcPct val="0"/>
              </a:spcBef>
            </a:pPr>
            <a:r>
              <a:rPr lang="en-US" sz="3600" dirty="0" smtClean="0">
                <a:solidFill>
                  <a:srgbClr val="000000"/>
                </a:solidFill>
                <a:latin typeface="Alegreya Sans SC Bold"/>
              </a:rPr>
              <a:t>Green- blue- red bank </a:t>
            </a:r>
            <a:r>
              <a:rPr lang="en-US" sz="3600" dirty="0">
                <a:solidFill>
                  <a:srgbClr val="000000"/>
                </a:solidFill>
                <a:latin typeface="Alegreya Sans SC Bold"/>
              </a:rPr>
              <a:t>- </a:t>
            </a:r>
            <a:r>
              <a:rPr lang="en-US" sz="3600" dirty="0" smtClean="0">
                <a:solidFill>
                  <a:srgbClr val="000000"/>
                </a:solidFill>
                <a:latin typeface="Alegreya Sans SC Bold"/>
              </a:rPr>
              <a:t>and Alfa-Bank co-working</a:t>
            </a:r>
            <a:endParaRPr lang="en-US" sz="3600" dirty="0">
              <a:solidFill>
                <a:srgbClr val="000000"/>
              </a:solidFill>
              <a:latin typeface="Alegreya Sans SC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797509" y="1767911"/>
            <a:ext cx="16923368" cy="4296048"/>
          </a:xfrm>
          <a:prstGeom prst="rect">
            <a:avLst/>
          </a:prstGeom>
        </p:spPr>
        <p:txBody>
          <a:bodyPr lIns="0" tIns="0" rIns="0" bIns="0" rtlCol="0" anchor="t">
            <a:spAutoFit/>
          </a:bodyPr>
          <a:lstStyle/>
          <a:p>
            <a:pPr algn="ctr">
              <a:lnSpc>
                <a:spcPts val="6719"/>
              </a:lnSpc>
              <a:spcBef>
                <a:spcPct val="0"/>
              </a:spcBef>
            </a:pPr>
            <a:r>
              <a:rPr lang="en-US" sz="4800" dirty="0" smtClean="0">
                <a:solidFill>
                  <a:srgbClr val="20212A"/>
                </a:solidFill>
                <a:latin typeface="Alegreya Sans SC Bold"/>
              </a:rPr>
              <a:t>When it comes to profit-oriented economy, a competitor is not obvious. </a:t>
            </a:r>
            <a:endParaRPr lang="en-US" sz="4800" dirty="0">
              <a:solidFill>
                <a:srgbClr val="20212A"/>
              </a:solidFill>
              <a:latin typeface="Alegreya Sans SC Bold"/>
            </a:endParaRPr>
          </a:p>
          <a:p>
            <a:pPr algn="ctr">
              <a:lnSpc>
                <a:spcPts val="6719"/>
              </a:lnSpc>
              <a:spcBef>
                <a:spcPct val="0"/>
              </a:spcBef>
            </a:pPr>
            <a:endParaRPr dirty="0"/>
          </a:p>
          <a:p>
            <a:pPr algn="ctr">
              <a:lnSpc>
                <a:spcPts val="6719"/>
              </a:lnSpc>
              <a:spcBef>
                <a:spcPct val="0"/>
              </a:spcBef>
            </a:pPr>
            <a:r>
              <a:rPr lang="en-US" sz="4800" dirty="0" smtClean="0">
                <a:solidFill>
                  <a:srgbClr val="20212A"/>
                </a:solidFill>
                <a:latin typeface="Alegreya Sans SC Bold"/>
              </a:rPr>
              <a:t>Social demographic data is not enough any more. Now we need to know other things.</a:t>
            </a:r>
            <a:endParaRPr lang="en-US" sz="4800" dirty="0">
              <a:solidFill>
                <a:srgbClr val="20212A"/>
              </a:solidFill>
              <a:latin typeface="Alegreya Sans SC Bold"/>
            </a:endParaRPr>
          </a:p>
        </p:txBody>
      </p:sp>
      <p:sp>
        <p:nvSpPr>
          <p:cNvPr id="6" name="TextBox 6"/>
          <p:cNvSpPr txBox="1"/>
          <p:nvPr/>
        </p:nvSpPr>
        <p:spPr>
          <a:xfrm>
            <a:off x="2745901" y="6424087"/>
            <a:ext cx="12086154" cy="2269852"/>
          </a:xfrm>
          <a:prstGeom prst="rect">
            <a:avLst/>
          </a:prstGeom>
        </p:spPr>
        <p:txBody>
          <a:bodyPr lIns="0" tIns="0" rIns="0" bIns="0" rtlCol="0" anchor="t">
            <a:spAutoFit/>
          </a:bodyPr>
          <a:lstStyle/>
          <a:p>
            <a:pPr algn="ctr">
              <a:lnSpc>
                <a:spcPts val="5880"/>
              </a:lnSpc>
              <a:spcBef>
                <a:spcPct val="0"/>
              </a:spcBef>
            </a:pPr>
            <a:r>
              <a:rPr lang="en-US" sz="4200" dirty="0" smtClean="0">
                <a:solidFill>
                  <a:srgbClr val="20212A"/>
                </a:solidFill>
                <a:latin typeface="Alegreya Sans SC Bold"/>
              </a:rPr>
              <a:t>Knowing your client creates profits at all stages </a:t>
            </a:r>
            <a:br>
              <a:rPr lang="en-US" sz="4200" dirty="0" smtClean="0">
                <a:solidFill>
                  <a:srgbClr val="20212A"/>
                </a:solidFill>
                <a:latin typeface="Alegreya Sans SC Bold"/>
              </a:rPr>
            </a:br>
            <a:r>
              <a:rPr lang="en-US" sz="4200" dirty="0" smtClean="0">
                <a:solidFill>
                  <a:srgbClr val="20212A"/>
                </a:solidFill>
                <a:latin typeface="Alegreya Sans SC Bold"/>
              </a:rPr>
              <a:t>of working with a product:</a:t>
            </a:r>
            <a:br>
              <a:rPr lang="en-US" sz="4200" dirty="0" smtClean="0">
                <a:solidFill>
                  <a:srgbClr val="20212A"/>
                </a:solidFill>
                <a:latin typeface="Alegreya Sans SC Bold"/>
              </a:rPr>
            </a:br>
            <a:r>
              <a:rPr lang="en-US" sz="4200" dirty="0" smtClean="0">
                <a:solidFill>
                  <a:srgbClr val="20212A"/>
                </a:solidFill>
                <a:latin typeface="Alegreya Sans SC Bold"/>
              </a:rPr>
              <a:t>development, promotion and client retaining</a:t>
            </a:r>
            <a:endParaRPr lang="en-US" sz="4200" dirty="0">
              <a:solidFill>
                <a:srgbClr val="20212A"/>
              </a:solidFill>
              <a:latin typeface="Alegreya Sans SC Bold"/>
            </a:endParaRPr>
          </a:p>
        </p:txBody>
      </p:sp>
      <p:pic>
        <p:nvPicPr>
          <p:cNvPr id="7" name="Picture 7"/>
          <p:cNvPicPr>
            <a:picLocks noChangeAspect="1"/>
          </p:cNvPicPr>
          <p:nvPr/>
        </p:nvPicPr>
        <p:blipFill>
          <a:blip r:embed="rId2" cstate="print"/>
          <a:srcRect/>
          <a:stretch>
            <a:fillRect/>
          </a:stretch>
        </p:blipFill>
        <p:spPr>
          <a:xfrm rot="5400000">
            <a:off x="2946999" y="2122372"/>
            <a:ext cx="11673191" cy="8229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598902"/>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10572473" y="2312143"/>
            <a:ext cx="6686827" cy="3847207"/>
          </a:xfrm>
          <a:prstGeom prst="rect">
            <a:avLst/>
          </a:prstGeom>
        </p:spPr>
        <p:txBody>
          <a:bodyPr lIns="0" tIns="0" rIns="0" bIns="0" rtlCol="0" anchor="t">
            <a:spAutoFit/>
          </a:bodyPr>
          <a:lstStyle/>
          <a:p>
            <a:pPr>
              <a:lnSpc>
                <a:spcPts val="5040"/>
              </a:lnSpc>
              <a:spcBef>
                <a:spcPct val="0"/>
              </a:spcBef>
            </a:pPr>
            <a:r>
              <a:rPr lang="en-US" sz="3600" dirty="0" smtClean="0">
                <a:solidFill>
                  <a:srgbClr val="FF4A3B"/>
                </a:solidFill>
                <a:latin typeface="Alegreya Sans SC Bold"/>
              </a:rPr>
              <a:t>Now you need to know the client’s problem (his pain), what (s)he wants and fears – and not only concerning your product! Remember the pizza and skeleton cases – and many others</a:t>
            </a:r>
            <a:endParaRPr lang="en-US" sz="3600" dirty="0">
              <a:solidFill>
                <a:srgbClr val="FF4A3B"/>
              </a:solidFill>
              <a:latin typeface="Alegreya Sans SC Bold"/>
            </a:endParaRPr>
          </a:p>
        </p:txBody>
      </p:sp>
      <p:pic>
        <p:nvPicPr>
          <p:cNvPr id="6" name="Picture 6"/>
          <p:cNvPicPr>
            <a:picLocks noChangeAspect="1"/>
          </p:cNvPicPr>
          <p:nvPr/>
        </p:nvPicPr>
        <p:blipFill>
          <a:blip r:embed="rId2" cstate="print"/>
          <a:srcRect/>
          <a:stretch>
            <a:fillRect/>
          </a:stretch>
        </p:blipFill>
        <p:spPr>
          <a:xfrm>
            <a:off x="6170088" y="7166663"/>
            <a:ext cx="3986480" cy="3120337"/>
          </a:xfrm>
          <a:prstGeom prst="rect">
            <a:avLst/>
          </a:prstGeom>
        </p:spPr>
      </p:pic>
      <p:pic>
        <p:nvPicPr>
          <p:cNvPr id="7" name="Picture 7"/>
          <p:cNvPicPr>
            <a:picLocks noChangeAspect="1"/>
          </p:cNvPicPr>
          <p:nvPr/>
        </p:nvPicPr>
        <p:blipFill>
          <a:blip r:embed="rId3" cstate="print"/>
          <a:srcRect/>
          <a:stretch>
            <a:fillRect/>
          </a:stretch>
        </p:blipFill>
        <p:spPr>
          <a:xfrm>
            <a:off x="6454052" y="1028700"/>
            <a:ext cx="3297464" cy="3297464"/>
          </a:xfrm>
          <a:prstGeom prst="rect">
            <a:avLst/>
          </a:prstGeom>
        </p:spPr>
      </p:pic>
      <p:pic>
        <p:nvPicPr>
          <p:cNvPr id="8" name="Picture 8"/>
          <p:cNvPicPr>
            <a:picLocks noChangeAspect="1"/>
          </p:cNvPicPr>
          <p:nvPr/>
        </p:nvPicPr>
        <p:blipFill>
          <a:blip r:embed="rId4" cstate="print"/>
          <a:srcRect/>
          <a:stretch>
            <a:fillRect/>
          </a:stretch>
        </p:blipFill>
        <p:spPr>
          <a:xfrm>
            <a:off x="1732609" y="5143500"/>
            <a:ext cx="2194249" cy="2610399"/>
          </a:xfrm>
          <a:prstGeom prst="rect">
            <a:avLst/>
          </a:prstGeom>
        </p:spPr>
      </p:pic>
      <p:sp>
        <p:nvSpPr>
          <p:cNvPr id="9" name="TextBox 9"/>
          <p:cNvSpPr txBox="1"/>
          <p:nvPr/>
        </p:nvSpPr>
        <p:spPr>
          <a:xfrm>
            <a:off x="2560066" y="833698"/>
            <a:ext cx="4078666" cy="836157"/>
          </a:xfrm>
          <a:prstGeom prst="rect">
            <a:avLst/>
          </a:prstGeom>
        </p:spPr>
        <p:txBody>
          <a:bodyPr lIns="0" tIns="0" rIns="0" bIns="0" rtlCol="0" anchor="t">
            <a:spAutoFit/>
          </a:bodyPr>
          <a:lstStyle/>
          <a:p>
            <a:pPr algn="ctr">
              <a:lnSpc>
                <a:spcPts val="3359"/>
              </a:lnSpc>
              <a:spcBef>
                <a:spcPct val="0"/>
              </a:spcBef>
            </a:pPr>
            <a:r>
              <a:rPr lang="en-US" sz="2400" dirty="0" smtClean="0">
                <a:solidFill>
                  <a:srgbClr val="545454"/>
                </a:solidFill>
                <a:latin typeface="Alegreya Sans SC Bold"/>
              </a:rPr>
              <a:t>Client’s pain </a:t>
            </a:r>
            <a:endParaRPr lang="en-US" sz="2400" dirty="0">
              <a:solidFill>
                <a:srgbClr val="545454"/>
              </a:solidFill>
              <a:latin typeface="Alegreya Sans SC Bold"/>
            </a:endParaRPr>
          </a:p>
          <a:p>
            <a:pPr algn="ctr">
              <a:lnSpc>
                <a:spcPts val="3359"/>
              </a:lnSpc>
              <a:spcBef>
                <a:spcPct val="0"/>
              </a:spcBef>
            </a:pPr>
            <a:r>
              <a:rPr lang="en-US" sz="2400" dirty="0" smtClean="0">
                <a:solidFill>
                  <a:srgbClr val="545454"/>
                </a:solidFill>
                <a:latin typeface="Alegreya Sans SC Bold"/>
              </a:rPr>
              <a:t>(</a:t>
            </a:r>
            <a:r>
              <a:rPr lang="en-US" sz="2400" dirty="0" err="1" smtClean="0">
                <a:solidFill>
                  <a:srgbClr val="545454"/>
                </a:solidFill>
                <a:latin typeface="Alegreya Sans SC Bold"/>
              </a:rPr>
              <a:t>Yeap</a:t>
            </a:r>
            <a:r>
              <a:rPr lang="en-US" sz="2400" dirty="0" smtClean="0">
                <a:solidFill>
                  <a:srgbClr val="545454"/>
                </a:solidFill>
                <a:latin typeface="Alegreya Sans SC Bold"/>
              </a:rPr>
              <a:t>, again about the pain)</a:t>
            </a:r>
            <a:endParaRPr lang="en-US" sz="2400" dirty="0">
              <a:solidFill>
                <a:srgbClr val="545454"/>
              </a:solidFill>
              <a:latin typeface="Alegreya Sans SC Bold"/>
            </a:endParaRPr>
          </a:p>
        </p:txBody>
      </p:sp>
      <p:sp>
        <p:nvSpPr>
          <p:cNvPr id="10" name="TextBox 10"/>
          <p:cNvSpPr txBox="1"/>
          <p:nvPr/>
        </p:nvSpPr>
        <p:spPr>
          <a:xfrm>
            <a:off x="3856905" y="6040626"/>
            <a:ext cx="3153495" cy="436017"/>
          </a:xfrm>
          <a:prstGeom prst="rect">
            <a:avLst/>
          </a:prstGeom>
        </p:spPr>
        <p:txBody>
          <a:bodyPr wrap="square" lIns="0" tIns="0" rIns="0" bIns="0" rtlCol="0" anchor="t">
            <a:spAutoFit/>
          </a:bodyPr>
          <a:lstStyle/>
          <a:p>
            <a:pPr algn="ctr">
              <a:lnSpc>
                <a:spcPts val="3359"/>
              </a:lnSpc>
              <a:spcBef>
                <a:spcPct val="0"/>
              </a:spcBef>
            </a:pPr>
            <a:r>
              <a:rPr lang="en-US" sz="2400" dirty="0" smtClean="0">
                <a:solidFill>
                  <a:srgbClr val="545454"/>
                </a:solidFill>
                <a:latin typeface="Alegreya Sans SC Bold"/>
              </a:rPr>
              <a:t>What does (s)he want?</a:t>
            </a:r>
            <a:endParaRPr lang="en-US" sz="2400" dirty="0">
              <a:solidFill>
                <a:srgbClr val="545454"/>
              </a:solidFill>
              <a:latin typeface="Alegreya Sans SC Bold"/>
            </a:endParaRPr>
          </a:p>
        </p:txBody>
      </p:sp>
      <p:sp>
        <p:nvSpPr>
          <p:cNvPr id="11" name="TextBox 11"/>
          <p:cNvSpPr txBox="1"/>
          <p:nvPr/>
        </p:nvSpPr>
        <p:spPr>
          <a:xfrm>
            <a:off x="2518319" y="1633089"/>
            <a:ext cx="3935733" cy="2616101"/>
          </a:xfrm>
          <a:prstGeom prst="rect">
            <a:avLst/>
          </a:prstGeom>
        </p:spPr>
        <p:txBody>
          <a:bodyPr lIns="0" tIns="0" rIns="0" bIns="0" rtlCol="0" anchor="t">
            <a:spAutoFit/>
          </a:bodyPr>
          <a:lstStyle/>
          <a:p>
            <a:pPr algn="ctr">
              <a:lnSpc>
                <a:spcPts val="3353"/>
              </a:lnSpc>
              <a:spcBef>
                <a:spcPct val="0"/>
              </a:spcBef>
            </a:pPr>
            <a:r>
              <a:rPr lang="en-US" sz="2395" dirty="0" smtClean="0">
                <a:solidFill>
                  <a:srgbClr val="545454"/>
                </a:solidFill>
                <a:latin typeface="Alegreya Sans SC Bold"/>
              </a:rPr>
              <a:t>If there is a pain, there is a barrier that prevents some action or development</a:t>
            </a:r>
            <a:endParaRPr lang="en-US" sz="2395" dirty="0">
              <a:solidFill>
                <a:srgbClr val="545454"/>
              </a:solidFill>
              <a:latin typeface="Alegreya Sans SC Bold"/>
            </a:endParaRPr>
          </a:p>
          <a:p>
            <a:pPr algn="ctr">
              <a:lnSpc>
                <a:spcPts val="3353"/>
              </a:lnSpc>
              <a:spcBef>
                <a:spcPct val="0"/>
              </a:spcBef>
            </a:pPr>
            <a:r>
              <a:rPr lang="en-US" sz="2395" dirty="0" smtClean="0">
                <a:solidFill>
                  <a:srgbClr val="545454"/>
                </a:solidFill>
                <a:latin typeface="Alegreya Sans SC Bold"/>
              </a:rPr>
              <a:t>If there is a break in an </a:t>
            </a:r>
            <a:r>
              <a:rPr lang="en-US" sz="2395" dirty="0" err="1" smtClean="0">
                <a:solidFill>
                  <a:srgbClr val="545454"/>
                </a:solidFill>
                <a:latin typeface="Alegreya Sans SC Bold"/>
              </a:rPr>
              <a:t>activty</a:t>
            </a:r>
            <a:r>
              <a:rPr lang="en-US" sz="2395" dirty="0" smtClean="0">
                <a:solidFill>
                  <a:srgbClr val="545454"/>
                </a:solidFill>
                <a:latin typeface="Alegreya Sans SC Bold"/>
              </a:rPr>
              <a:t>, then some action does not reach its target</a:t>
            </a:r>
            <a:endParaRPr lang="en-US" sz="2395" dirty="0">
              <a:solidFill>
                <a:srgbClr val="545454"/>
              </a:solidFill>
              <a:latin typeface="Alegreya Sans SC Bold"/>
            </a:endParaRPr>
          </a:p>
        </p:txBody>
      </p:sp>
      <p:sp>
        <p:nvSpPr>
          <p:cNvPr id="12" name="TextBox 12"/>
          <p:cNvSpPr txBox="1"/>
          <p:nvPr/>
        </p:nvSpPr>
        <p:spPr>
          <a:xfrm>
            <a:off x="3276600" y="8061556"/>
            <a:ext cx="3362133" cy="436017"/>
          </a:xfrm>
          <a:prstGeom prst="rect">
            <a:avLst/>
          </a:prstGeom>
        </p:spPr>
        <p:txBody>
          <a:bodyPr wrap="square" lIns="0" tIns="0" rIns="0" bIns="0" rtlCol="0" anchor="t">
            <a:spAutoFit/>
          </a:bodyPr>
          <a:lstStyle/>
          <a:p>
            <a:pPr algn="ctr">
              <a:lnSpc>
                <a:spcPts val="3359"/>
              </a:lnSpc>
              <a:spcBef>
                <a:spcPct val="0"/>
              </a:spcBef>
            </a:pPr>
            <a:r>
              <a:rPr lang="en-US" sz="2400" dirty="0" smtClean="0">
                <a:solidFill>
                  <a:srgbClr val="545454"/>
                </a:solidFill>
                <a:latin typeface="Alegreya Sans SC Bold"/>
              </a:rPr>
              <a:t>What is (s)he afraid of?</a:t>
            </a:r>
            <a:endParaRPr lang="en-US" sz="2400" dirty="0">
              <a:solidFill>
                <a:srgbClr val="545454"/>
              </a:solidFill>
              <a:latin typeface="Alegreya Sans SC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1502838" y="3380637"/>
            <a:ext cx="15261161" cy="4283224"/>
          </a:xfrm>
          <a:prstGeom prst="rect">
            <a:avLst/>
          </a:prstGeom>
        </p:spPr>
        <p:txBody>
          <a:bodyPr wrap="square" lIns="0" tIns="0" rIns="0" bIns="0" rtlCol="0" anchor="t">
            <a:spAutoFit/>
          </a:bodyPr>
          <a:lstStyle/>
          <a:p>
            <a:pPr algn="ctr">
              <a:lnSpc>
                <a:spcPts val="16728"/>
              </a:lnSpc>
              <a:spcBef>
                <a:spcPct val="0"/>
              </a:spcBef>
            </a:pPr>
            <a:r>
              <a:rPr lang="en-US" sz="11948" dirty="0" smtClean="0">
                <a:solidFill>
                  <a:srgbClr val="FF5757"/>
                </a:solidFill>
                <a:latin typeface="Alegreya Sans SC Bold"/>
              </a:rPr>
              <a:t>Attention </a:t>
            </a:r>
            <a:r>
              <a:rPr lang="en-US" sz="11948" dirty="0">
                <a:solidFill>
                  <a:srgbClr val="FF5757"/>
                </a:solidFill>
                <a:latin typeface="Alegreya Sans SC Bold"/>
              </a:rPr>
              <a:t>- </a:t>
            </a:r>
            <a:r>
              <a:rPr lang="en-US" sz="11948" dirty="0" smtClean="0">
                <a:solidFill>
                  <a:srgbClr val="FF5757"/>
                </a:solidFill>
                <a:latin typeface="Alegreya Sans SC Bold"/>
              </a:rPr>
              <a:t>homework!</a:t>
            </a:r>
            <a:endParaRPr lang="en-US" sz="11948" dirty="0">
              <a:solidFill>
                <a:srgbClr val="FF5757"/>
              </a:solidFill>
              <a:latin typeface="Alegreya Sans SC Bold"/>
            </a:endParaRPr>
          </a:p>
          <a:p>
            <a:pPr algn="ctr">
              <a:lnSpc>
                <a:spcPts val="16728"/>
              </a:lnSpc>
              <a:spcBef>
                <a:spcPct val="0"/>
              </a:spcBef>
            </a:pPr>
            <a:endParaRPr dirty="0"/>
          </a:p>
        </p:txBody>
      </p:sp>
      <p:sp>
        <p:nvSpPr>
          <p:cNvPr id="7" name="TextBox 7"/>
          <p:cNvSpPr txBox="1"/>
          <p:nvPr/>
        </p:nvSpPr>
        <p:spPr>
          <a:xfrm>
            <a:off x="3917141" y="5746098"/>
            <a:ext cx="10332259" cy="1154162"/>
          </a:xfrm>
          <a:prstGeom prst="rect">
            <a:avLst/>
          </a:prstGeom>
        </p:spPr>
        <p:txBody>
          <a:bodyPr wrap="square" lIns="0" tIns="0" rIns="0" bIns="0" rtlCol="0" anchor="t">
            <a:spAutoFit/>
          </a:bodyPr>
          <a:lstStyle/>
          <a:p>
            <a:pPr algn="ctr">
              <a:lnSpc>
                <a:spcPts val="8960"/>
              </a:lnSpc>
              <a:spcBef>
                <a:spcPct val="0"/>
              </a:spcBef>
            </a:pPr>
            <a:r>
              <a:rPr lang="en-US" sz="6400" dirty="0" smtClean="0">
                <a:solidFill>
                  <a:srgbClr val="A6A6A6"/>
                </a:solidFill>
                <a:latin typeface="Alegreya Sans SC Bold"/>
              </a:rPr>
              <a:t>Boring, but extremely useful</a:t>
            </a:r>
            <a:endParaRPr dirty="0"/>
          </a:p>
        </p:txBody>
      </p:sp>
      <p:pic>
        <p:nvPicPr>
          <p:cNvPr id="8" name="Picture 8"/>
          <p:cNvPicPr>
            <a:picLocks noChangeAspect="1"/>
          </p:cNvPicPr>
          <p:nvPr/>
        </p:nvPicPr>
        <p:blipFill>
          <a:blip r:embed="rId2" cstate="print"/>
          <a:srcRect/>
          <a:stretch>
            <a:fillRect/>
          </a:stretch>
        </p:blipFill>
        <p:spPr>
          <a:xfrm rot="5400000">
            <a:off x="-4807896" y="78457"/>
            <a:ext cx="11673191" cy="8229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741809" y="3313210"/>
            <a:ext cx="16804381" cy="5950347"/>
          </a:xfrm>
          <a:prstGeom prst="rect">
            <a:avLst/>
          </a:prstGeom>
        </p:spPr>
        <p:txBody>
          <a:bodyPr lIns="0" tIns="0" rIns="0" bIns="0" rtlCol="0" anchor="t">
            <a:spAutoFit/>
          </a:bodyPr>
          <a:lstStyle/>
          <a:p>
            <a:pPr>
              <a:lnSpc>
                <a:spcPts val="2940"/>
              </a:lnSpc>
              <a:spcBef>
                <a:spcPct val="0"/>
              </a:spcBef>
            </a:pPr>
            <a:endParaRPr dirty="0"/>
          </a:p>
          <a:p>
            <a:pPr>
              <a:lnSpc>
                <a:spcPts val="2940"/>
              </a:lnSpc>
              <a:spcBef>
                <a:spcPct val="0"/>
              </a:spcBef>
            </a:pPr>
            <a:endParaRPr dirty="0"/>
          </a:p>
          <a:p>
            <a:pPr>
              <a:lnSpc>
                <a:spcPts val="2940"/>
              </a:lnSpc>
              <a:spcBef>
                <a:spcPct val="0"/>
              </a:spcBef>
            </a:pPr>
            <a:endParaRPr dirty="0"/>
          </a:p>
          <a:p>
            <a:pPr>
              <a:lnSpc>
                <a:spcPts val="2940"/>
              </a:lnSpc>
              <a:spcBef>
                <a:spcPct val="0"/>
              </a:spcBef>
            </a:pPr>
            <a:endParaRPr dirty="0"/>
          </a:p>
          <a:p>
            <a:pPr>
              <a:lnSpc>
                <a:spcPts val="2940"/>
              </a:lnSpc>
              <a:spcBef>
                <a:spcPct val="0"/>
              </a:spcBef>
            </a:pPr>
            <a:endParaRPr dirty="0"/>
          </a:p>
          <a:p>
            <a:pPr>
              <a:lnSpc>
                <a:spcPts val="2940"/>
              </a:lnSpc>
              <a:spcBef>
                <a:spcPct val="0"/>
              </a:spcBef>
            </a:pPr>
            <a:endParaRPr dirty="0"/>
          </a:p>
          <a:p>
            <a:pPr>
              <a:lnSpc>
                <a:spcPts val="2940"/>
              </a:lnSpc>
              <a:spcBef>
                <a:spcPct val="0"/>
              </a:spcBef>
            </a:pPr>
            <a:r>
              <a:rPr lang="en-US" sz="2100" dirty="0">
                <a:solidFill>
                  <a:srgbClr val="000000"/>
                </a:solidFill>
                <a:latin typeface="Alegreya Sans SC Bold"/>
              </a:rPr>
              <a:t> </a:t>
            </a:r>
            <a:r>
              <a:rPr lang="en-US" sz="2100" b="1" dirty="0" smtClean="0">
                <a:solidFill>
                  <a:srgbClr val="FF4A3B"/>
                </a:solidFill>
                <a:latin typeface="Alegreya Sans SC Bold"/>
              </a:rPr>
              <a:t>CV</a:t>
            </a:r>
            <a:r>
              <a:rPr lang="en-US" sz="2100" dirty="0" smtClean="0">
                <a:solidFill>
                  <a:srgbClr val="000000"/>
                </a:solidFill>
                <a:latin typeface="Alegreya Sans SC Bold"/>
              </a:rPr>
              <a:t>:</a:t>
            </a:r>
            <a:r>
              <a:rPr lang="en-US" sz="2100" dirty="0">
                <a:solidFill>
                  <a:srgbClr val="000000"/>
                </a:solidFill>
                <a:latin typeface="Alegreya Sans SC Bold"/>
              </a:rPr>
              <a:t> </a:t>
            </a:r>
            <a:r>
              <a:rPr lang="en-US" sz="2100" dirty="0" smtClean="0">
                <a:solidFill>
                  <a:srgbClr val="000000"/>
                </a:solidFill>
                <a:latin typeface="Alegreya Sans SC Bold"/>
              </a:rPr>
              <a:t>age, country, social status, children, family status. </a:t>
            </a:r>
            <a:r>
              <a:rPr lang="en-US" sz="2100" dirty="0" smtClean="0">
                <a:solidFill>
                  <a:srgbClr val="FF4A3B"/>
                </a:solidFill>
                <a:latin typeface="Alegreya Sans SC Bold"/>
              </a:rPr>
              <a:t>Life stage (s)he is now at: </a:t>
            </a:r>
            <a:r>
              <a:rPr lang="en-US" sz="2100" dirty="0" smtClean="0">
                <a:solidFill>
                  <a:srgbClr val="000000"/>
                </a:solidFill>
                <a:latin typeface="Alegreya Sans SC Bold"/>
              </a:rPr>
              <a:t>(getting a child, retiring, etc.; use the life cycle document for help). People and factors that indirectly affect him/her.</a:t>
            </a:r>
            <a:endParaRPr lang="en-US" sz="2100" dirty="0">
              <a:solidFill>
                <a:srgbClr val="000000"/>
              </a:solidFill>
              <a:latin typeface="Alegreya Sans SC Bold"/>
            </a:endParaRPr>
          </a:p>
          <a:p>
            <a:pPr>
              <a:lnSpc>
                <a:spcPts val="2940"/>
              </a:lnSpc>
              <a:spcBef>
                <a:spcPct val="0"/>
              </a:spcBef>
            </a:pPr>
            <a:endParaRPr dirty="0"/>
          </a:p>
          <a:p>
            <a:pPr>
              <a:lnSpc>
                <a:spcPts val="2940"/>
              </a:lnSpc>
              <a:spcBef>
                <a:spcPct val="0"/>
              </a:spcBef>
            </a:pPr>
            <a:r>
              <a:rPr lang="en-US" sz="2100" b="1" dirty="0" smtClean="0">
                <a:solidFill>
                  <a:srgbClr val="FF4A3B"/>
                </a:solidFill>
                <a:latin typeface="Alegreya Sans SC Bold"/>
              </a:rPr>
              <a:t>Personality / archetype</a:t>
            </a:r>
            <a:r>
              <a:rPr lang="en-US" sz="2100" dirty="0" smtClean="0">
                <a:solidFill>
                  <a:srgbClr val="000000"/>
                </a:solidFill>
                <a:latin typeface="Alegreya Sans SC Bold"/>
              </a:rPr>
              <a:t>:</a:t>
            </a:r>
            <a:r>
              <a:rPr lang="en-US" sz="2100" dirty="0">
                <a:solidFill>
                  <a:srgbClr val="000000"/>
                </a:solidFill>
                <a:latin typeface="Alegreya Sans SC Bold"/>
              </a:rPr>
              <a:t> </a:t>
            </a:r>
            <a:r>
              <a:rPr lang="en-US" sz="2100" dirty="0" smtClean="0">
                <a:solidFill>
                  <a:srgbClr val="000000"/>
                </a:solidFill>
                <a:latin typeface="Alegreya Sans SC Bold"/>
              </a:rPr>
              <a:t>simplified image of our user. For instance: «geek», «old gal», an old </a:t>
            </a:r>
            <a:r>
              <a:rPr lang="en-US" sz="2100" dirty="0" err="1" smtClean="0">
                <a:solidFill>
                  <a:srgbClr val="000000"/>
                </a:solidFill>
                <a:latin typeface="Alegreya Sans SC Bold"/>
              </a:rPr>
              <a:t>doddler</a:t>
            </a:r>
            <a:r>
              <a:rPr lang="en-US" sz="2100" dirty="0" smtClean="0">
                <a:solidFill>
                  <a:srgbClr val="000000"/>
                </a:solidFill>
                <a:latin typeface="Alegreya Sans SC Bold"/>
              </a:rPr>
              <a:t>, «economic person», «lack-in-office», etc. Ideally you need to look at the person from the angle important for your product.</a:t>
            </a:r>
            <a:endParaRPr lang="en-US" sz="2100" dirty="0">
              <a:solidFill>
                <a:srgbClr val="000000"/>
              </a:solidFill>
              <a:latin typeface="Alegreya Sans SC Bold"/>
            </a:endParaRPr>
          </a:p>
          <a:p>
            <a:pPr>
              <a:lnSpc>
                <a:spcPts val="2939"/>
              </a:lnSpc>
              <a:spcBef>
                <a:spcPct val="0"/>
              </a:spcBef>
            </a:pPr>
            <a:r>
              <a:rPr lang="en-US" sz="2100" dirty="0" smtClean="0">
                <a:solidFill>
                  <a:srgbClr val="FF4A3B"/>
                </a:solidFill>
                <a:latin typeface="Alegreya Sans SC Bold"/>
              </a:rPr>
              <a:t>Quotes </a:t>
            </a:r>
            <a:r>
              <a:rPr lang="en-US" sz="2100" dirty="0" smtClean="0">
                <a:solidFill>
                  <a:srgbClr val="000000"/>
                </a:solidFill>
                <a:latin typeface="Alegreya Sans SC Bold"/>
              </a:rPr>
              <a:t>that fit and describe  this person, like «Money in the morning – chairs in the evening», «Our generation had fewer idiots», «No, I do not like </a:t>
            </a:r>
            <a:r>
              <a:rPr lang="en-US" sz="2100" dirty="0" err="1" smtClean="0">
                <a:solidFill>
                  <a:srgbClr val="000000"/>
                </a:solidFill>
                <a:latin typeface="Alegreya Sans SC Bold"/>
              </a:rPr>
              <a:t>Kirkorov</a:t>
            </a:r>
            <a:r>
              <a:rPr lang="en-US" sz="2100" dirty="0" smtClean="0">
                <a:solidFill>
                  <a:srgbClr val="000000"/>
                </a:solidFill>
                <a:latin typeface="Alegreya Sans SC Bold"/>
              </a:rPr>
              <a:t>, he is all sugary,  painted and powdered  like a dame… Romanian, what else can you expect!..», «Criminals  must be in prison»  and so on.</a:t>
            </a:r>
            <a:endParaRPr lang="en-US" sz="2100" dirty="0">
              <a:solidFill>
                <a:srgbClr val="000000"/>
              </a:solidFill>
              <a:latin typeface="Alegreya Sans SC Bold"/>
            </a:endParaRPr>
          </a:p>
          <a:p>
            <a:pPr>
              <a:lnSpc>
                <a:spcPts val="2939"/>
              </a:lnSpc>
              <a:spcBef>
                <a:spcPct val="0"/>
              </a:spcBef>
            </a:pPr>
            <a:endParaRPr dirty="0"/>
          </a:p>
          <a:p>
            <a:pPr>
              <a:lnSpc>
                <a:spcPts val="2940"/>
              </a:lnSpc>
              <a:spcBef>
                <a:spcPct val="0"/>
              </a:spcBef>
            </a:pPr>
            <a:r>
              <a:rPr lang="en-US" sz="2100" dirty="0" smtClean="0">
                <a:solidFill>
                  <a:srgbClr val="FF4A3B"/>
                </a:solidFill>
                <a:latin typeface="Alegreya Sans SC Bold"/>
              </a:rPr>
              <a:t>Image/picture</a:t>
            </a:r>
            <a:r>
              <a:rPr lang="en-US" sz="2100" dirty="0" smtClean="0">
                <a:solidFill>
                  <a:srgbClr val="000000"/>
                </a:solidFill>
                <a:latin typeface="Alegreya Sans SC Bold"/>
              </a:rPr>
              <a:t>:</a:t>
            </a:r>
            <a:r>
              <a:rPr lang="en-US" sz="2100" dirty="0">
                <a:solidFill>
                  <a:srgbClr val="000000"/>
                </a:solidFill>
                <a:latin typeface="Alegreya Sans SC Bold"/>
              </a:rPr>
              <a:t> </a:t>
            </a:r>
            <a:r>
              <a:rPr lang="en-US" sz="2100" dirty="0" smtClean="0">
                <a:solidFill>
                  <a:srgbClr val="000000"/>
                </a:solidFill>
                <a:latin typeface="Alegreya Sans SC Bold"/>
              </a:rPr>
              <a:t>is an important element of your character as it really brings to life the </a:t>
            </a:r>
            <a:r>
              <a:rPr lang="en-US" sz="2100" dirty="0" err="1" smtClean="0">
                <a:solidFill>
                  <a:srgbClr val="000000"/>
                </a:solidFill>
                <a:latin typeface="Alegreya Sans SC Bold"/>
              </a:rPr>
              <a:t>personaluty</a:t>
            </a:r>
            <a:r>
              <a:rPr lang="en-US" sz="2100" dirty="0" smtClean="0">
                <a:solidFill>
                  <a:srgbClr val="000000"/>
                </a:solidFill>
                <a:latin typeface="Alegreya Sans SC Bold"/>
              </a:rPr>
              <a:t> and lifestyle. Take a photo of an actor, make a photo of your colleague  doesn’t matter </a:t>
            </a:r>
            <a:r>
              <a:rPr lang="en-US" sz="2100" dirty="0" smtClean="0">
                <a:solidFill>
                  <a:srgbClr val="000000"/>
                </a:solidFill>
                <a:latin typeface="Alegreya Sans SC Bold"/>
                <a:sym typeface="Wingdings" pitchFamily="2" charset="2"/>
              </a:rPr>
              <a:t></a:t>
            </a:r>
            <a:endParaRPr dirty="0"/>
          </a:p>
        </p:txBody>
      </p:sp>
      <p:pic>
        <p:nvPicPr>
          <p:cNvPr id="6" name="Picture 6"/>
          <p:cNvPicPr>
            <a:picLocks noChangeAspect="1"/>
          </p:cNvPicPr>
          <p:nvPr/>
        </p:nvPicPr>
        <p:blipFill>
          <a:blip r:embed="rId2" cstate="print"/>
          <a:srcRect/>
          <a:stretch>
            <a:fillRect/>
          </a:stretch>
        </p:blipFill>
        <p:spPr>
          <a:xfrm>
            <a:off x="8785615" y="639529"/>
            <a:ext cx="6472160" cy="4717559"/>
          </a:xfrm>
          <a:prstGeom prst="rect">
            <a:avLst/>
          </a:prstGeom>
        </p:spPr>
      </p:pic>
      <p:sp>
        <p:nvSpPr>
          <p:cNvPr id="7" name="TextBox 7"/>
          <p:cNvSpPr txBox="1"/>
          <p:nvPr/>
        </p:nvSpPr>
        <p:spPr>
          <a:xfrm>
            <a:off x="2073281" y="2378548"/>
            <a:ext cx="5699119" cy="1282402"/>
          </a:xfrm>
          <a:prstGeom prst="rect">
            <a:avLst/>
          </a:prstGeom>
        </p:spPr>
        <p:txBody>
          <a:bodyPr wrap="square" lIns="0" tIns="0" rIns="0" bIns="0" rtlCol="0" anchor="t">
            <a:spAutoFit/>
          </a:bodyPr>
          <a:lstStyle/>
          <a:p>
            <a:pPr algn="ctr">
              <a:lnSpc>
                <a:spcPts val="5040"/>
              </a:lnSpc>
              <a:spcBef>
                <a:spcPct val="0"/>
              </a:spcBef>
            </a:pPr>
            <a:r>
              <a:rPr lang="en-US" sz="3600" dirty="0" smtClean="0">
                <a:solidFill>
                  <a:srgbClr val="FF4A3B"/>
                </a:solidFill>
                <a:latin typeface="Alegreya Sans SC Bold"/>
              </a:rPr>
              <a:t>Searching for the archetype and quote</a:t>
            </a:r>
            <a:endParaRPr lang="en-US" sz="3600" dirty="0">
              <a:solidFill>
                <a:srgbClr val="FF4A3B"/>
              </a:solidFill>
              <a:latin typeface="Alegreya Sans SC Bold"/>
            </a:endParaRPr>
          </a:p>
        </p:txBody>
      </p:sp>
      <p:pic>
        <p:nvPicPr>
          <p:cNvPr id="8" name="Picture 8"/>
          <p:cNvPicPr>
            <a:picLocks noChangeAspect="1"/>
          </p:cNvPicPr>
          <p:nvPr/>
        </p:nvPicPr>
        <p:blipFill>
          <a:blip r:embed="rId3" cstate="print"/>
          <a:srcRect/>
          <a:stretch>
            <a:fillRect/>
          </a:stretch>
        </p:blipFill>
        <p:spPr>
          <a:xfrm>
            <a:off x="6443782" y="2998308"/>
            <a:ext cx="2031300" cy="72505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938997" y="102870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728447" y="2470704"/>
            <a:ext cx="16831107" cy="4001095"/>
          </a:xfrm>
          <a:prstGeom prst="rect">
            <a:avLst/>
          </a:prstGeom>
        </p:spPr>
        <p:txBody>
          <a:bodyPr lIns="0" tIns="0" rIns="0" bIns="0" rtlCol="0" anchor="t">
            <a:spAutoFit/>
          </a:bodyPr>
          <a:lstStyle/>
          <a:p>
            <a:pPr>
              <a:lnSpc>
                <a:spcPts val="3919"/>
              </a:lnSpc>
              <a:spcBef>
                <a:spcPct val="0"/>
              </a:spcBef>
            </a:pPr>
            <a:endParaRPr dirty="0"/>
          </a:p>
          <a:p>
            <a:pPr>
              <a:lnSpc>
                <a:spcPts val="3919"/>
              </a:lnSpc>
              <a:spcBef>
                <a:spcPct val="0"/>
              </a:spcBef>
            </a:pPr>
            <a:r>
              <a:rPr lang="en-US" sz="2800" dirty="0">
                <a:solidFill>
                  <a:srgbClr val="000000"/>
                </a:solidFill>
                <a:latin typeface="Alegreya Sans SC Bold"/>
              </a:rPr>
              <a:t> </a:t>
            </a:r>
            <a:r>
              <a:rPr lang="en-US" sz="2800" b="1" dirty="0" smtClean="0">
                <a:solidFill>
                  <a:srgbClr val="FF5757"/>
                </a:solidFill>
                <a:latin typeface="Alegreya Sans SC Bold"/>
              </a:rPr>
              <a:t>Life goals and fears of you target group</a:t>
            </a:r>
            <a:r>
              <a:rPr lang="en-US" sz="2800" dirty="0" smtClean="0">
                <a:solidFill>
                  <a:srgbClr val="FF5757"/>
                </a:solidFill>
                <a:latin typeface="Alegreya Sans SC Bold"/>
              </a:rPr>
              <a:t>. </a:t>
            </a:r>
            <a:r>
              <a:rPr lang="en-US" sz="2800" dirty="0" smtClean="0">
                <a:solidFill>
                  <a:srgbClr val="000000"/>
                </a:solidFill>
                <a:latin typeface="Alegreya Sans SC Bold"/>
              </a:rPr>
              <a:t>Important! We need to het what a person wants in his/her life, not as a vehicle for our product. For example, emigrate in the next 5 years, build a house and move in, get a PhD, fear to loose the pension, fear of occupation, etc.</a:t>
            </a:r>
            <a:endParaRPr lang="en-US" sz="2800" dirty="0">
              <a:solidFill>
                <a:srgbClr val="000000"/>
              </a:solidFill>
              <a:latin typeface="Alegreya Sans SC Bold"/>
            </a:endParaRPr>
          </a:p>
          <a:p>
            <a:pPr>
              <a:lnSpc>
                <a:spcPts val="3919"/>
              </a:lnSpc>
              <a:spcBef>
                <a:spcPct val="0"/>
              </a:spcBef>
            </a:pPr>
            <a:endParaRPr dirty="0"/>
          </a:p>
          <a:p>
            <a:pPr>
              <a:lnSpc>
                <a:spcPts val="3919"/>
              </a:lnSpc>
              <a:spcBef>
                <a:spcPct val="0"/>
              </a:spcBef>
            </a:pPr>
            <a:r>
              <a:rPr lang="en-US" sz="2800" dirty="0">
                <a:solidFill>
                  <a:srgbClr val="000000"/>
                </a:solidFill>
                <a:latin typeface="Alegreya Sans SC Bold"/>
              </a:rPr>
              <a:t> </a:t>
            </a:r>
            <a:r>
              <a:rPr lang="en-US" sz="2800" b="1" dirty="0" smtClean="0">
                <a:solidFill>
                  <a:srgbClr val="FF4A3B"/>
                </a:solidFill>
                <a:latin typeface="Alegreya Sans SC Bold"/>
              </a:rPr>
              <a:t>Goals and fears related to our product</a:t>
            </a:r>
            <a:r>
              <a:rPr lang="en-US" sz="2800" dirty="0" smtClean="0">
                <a:solidFill>
                  <a:srgbClr val="FF4A3B"/>
                </a:solidFill>
                <a:latin typeface="Alegreya Sans SC Bold"/>
              </a:rPr>
              <a:t>.</a:t>
            </a:r>
            <a:r>
              <a:rPr lang="en-US" sz="2800" dirty="0" smtClean="0">
                <a:solidFill>
                  <a:srgbClr val="000000"/>
                </a:solidFill>
                <a:latin typeface="Alegreya Sans SC Bold"/>
              </a:rPr>
              <a:t> For example, fear that a teenager in an inclusive school class will get less attention; fear the police can get heavy-handed on you if they find a human right game while stopping you; fear the app is a virus?</a:t>
            </a:r>
            <a:endParaRPr lang="en-US" sz="2800" dirty="0">
              <a:solidFill>
                <a:srgbClr val="000000"/>
              </a:solidFill>
              <a:latin typeface="Alegreya Sans SC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728447" y="2390624"/>
            <a:ext cx="16831107" cy="5001369"/>
          </a:xfrm>
          <a:prstGeom prst="rect">
            <a:avLst/>
          </a:prstGeom>
        </p:spPr>
        <p:txBody>
          <a:bodyPr lIns="0" tIns="0" rIns="0" bIns="0" rtlCol="0" anchor="t">
            <a:spAutoFit/>
          </a:bodyPr>
          <a:lstStyle/>
          <a:p>
            <a:pPr>
              <a:lnSpc>
                <a:spcPts val="3919"/>
              </a:lnSpc>
              <a:spcBef>
                <a:spcPct val="0"/>
              </a:spcBef>
            </a:pPr>
            <a:endParaRPr dirty="0"/>
          </a:p>
          <a:p>
            <a:pPr>
              <a:lnSpc>
                <a:spcPts val="3919"/>
              </a:lnSpc>
              <a:spcBef>
                <a:spcPct val="0"/>
              </a:spcBef>
            </a:pPr>
            <a:r>
              <a:rPr lang="en-US" sz="2800" b="1" dirty="0" err="1" smtClean="0">
                <a:solidFill>
                  <a:srgbClr val="FF4A3B"/>
                </a:solidFill>
                <a:latin typeface="Alegreya Sans SC Bold"/>
              </a:rPr>
              <a:t>Authorites</a:t>
            </a:r>
            <a:r>
              <a:rPr lang="en-US" sz="2800" dirty="0" smtClean="0">
                <a:solidFill>
                  <a:srgbClr val="FF4A3B"/>
                </a:solidFill>
                <a:latin typeface="Alegreya Sans SC Bold"/>
              </a:rPr>
              <a:t>:</a:t>
            </a:r>
            <a:r>
              <a:rPr lang="en-US" sz="2800" dirty="0">
                <a:solidFill>
                  <a:srgbClr val="000000"/>
                </a:solidFill>
                <a:latin typeface="Alegreya Sans SC Bold"/>
              </a:rPr>
              <a:t> </a:t>
            </a:r>
            <a:r>
              <a:rPr lang="en-US" sz="2800" dirty="0" smtClean="0">
                <a:solidFill>
                  <a:srgbClr val="000000"/>
                </a:solidFill>
                <a:latin typeface="Alegreya Sans SC Bold"/>
              </a:rPr>
              <a:t>where the user gets the information from (specific newspapers, TV shows, websites, blogs)</a:t>
            </a:r>
            <a:r>
              <a:rPr lang="en-US" sz="2800" dirty="0">
                <a:solidFill>
                  <a:srgbClr val="000000"/>
                </a:solidFill>
                <a:latin typeface="Alegreya Sans SC Bold"/>
              </a:rPr>
              <a:t> </a:t>
            </a:r>
            <a:r>
              <a:rPr lang="en-US" sz="2800" dirty="0" smtClean="0">
                <a:solidFill>
                  <a:srgbClr val="000000"/>
                </a:solidFill>
                <a:latin typeface="Alegreya Sans SC Bold"/>
              </a:rPr>
              <a:t>and personalities whose opinion (s)he </a:t>
            </a:r>
            <a:r>
              <a:rPr lang="en-US" sz="2800" dirty="0" err="1" smtClean="0">
                <a:solidFill>
                  <a:srgbClr val="000000"/>
                </a:solidFill>
                <a:latin typeface="Alegreya Sans SC Bold"/>
              </a:rPr>
              <a:t>considres</a:t>
            </a:r>
            <a:r>
              <a:rPr lang="en-US" sz="2800" dirty="0" smtClean="0">
                <a:solidFill>
                  <a:srgbClr val="000000"/>
                </a:solidFill>
                <a:latin typeface="Alegreya Sans SC Bold"/>
              </a:rPr>
              <a:t> (head of the state, a rock star, </a:t>
            </a:r>
            <a:r>
              <a:rPr lang="en-US" sz="2800" dirty="0" err="1" smtClean="0">
                <a:solidFill>
                  <a:srgbClr val="000000"/>
                </a:solidFill>
                <a:latin typeface="Alegreya Sans SC Bold"/>
              </a:rPr>
              <a:t>vlogger</a:t>
            </a:r>
            <a:r>
              <a:rPr lang="en-US" sz="2800" dirty="0" smtClean="0">
                <a:solidFill>
                  <a:srgbClr val="000000"/>
                </a:solidFill>
                <a:latin typeface="Alegreya Sans SC Bold"/>
              </a:rPr>
              <a:t>), how (s)he has fun.</a:t>
            </a:r>
            <a:endParaRPr lang="en-US" sz="2800" dirty="0">
              <a:solidFill>
                <a:srgbClr val="000000"/>
              </a:solidFill>
              <a:latin typeface="Alegreya Sans SC Bold"/>
            </a:endParaRPr>
          </a:p>
          <a:p>
            <a:pPr>
              <a:lnSpc>
                <a:spcPts val="3919"/>
              </a:lnSpc>
              <a:spcBef>
                <a:spcPct val="0"/>
              </a:spcBef>
            </a:pPr>
            <a:endParaRPr dirty="0"/>
          </a:p>
          <a:p>
            <a:pPr>
              <a:lnSpc>
                <a:spcPts val="3919"/>
              </a:lnSpc>
              <a:spcBef>
                <a:spcPct val="0"/>
              </a:spcBef>
            </a:pPr>
            <a:r>
              <a:rPr lang="en-US" sz="2800" b="1" dirty="0">
                <a:solidFill>
                  <a:srgbClr val="FF4A3B"/>
                </a:solidFill>
                <a:latin typeface="Alegreya Sans SC Bold"/>
              </a:rPr>
              <a:t> </a:t>
            </a:r>
            <a:r>
              <a:rPr lang="en-US" sz="2800" b="1" dirty="0" smtClean="0">
                <a:solidFill>
                  <a:srgbClr val="FF4A3B"/>
                </a:solidFill>
                <a:latin typeface="Alegreya Sans SC Bold"/>
              </a:rPr>
              <a:t>User motivation and vanity motives.</a:t>
            </a:r>
            <a:r>
              <a:rPr lang="en-US" sz="2800" dirty="0" smtClean="0">
                <a:solidFill>
                  <a:srgbClr val="000000"/>
                </a:solidFill>
                <a:latin typeface="Alegreya Sans SC Bold"/>
              </a:rPr>
              <a:t> Besides the obvious motive ‘</a:t>
            </a:r>
            <a:r>
              <a:rPr lang="en-US" sz="2800" dirty="0" err="1" smtClean="0">
                <a:solidFill>
                  <a:srgbClr val="000000"/>
                </a:solidFill>
                <a:latin typeface="Alegreya Sans SC Bold"/>
              </a:rPr>
              <a:t>monomize</a:t>
            </a:r>
            <a:r>
              <a:rPr lang="en-US" sz="2800" dirty="0" smtClean="0">
                <a:solidFill>
                  <a:srgbClr val="000000"/>
                </a:solidFill>
                <a:latin typeface="Alegreya Sans SC Bold"/>
              </a:rPr>
              <a:t> his/her pain with our product’, the user also has other motives: communicate with others, show off, stay in,.. It is important to understand these motives, but also evaluate their importance correctly. You should also know what is the user’s best remuneration, and this will help us understand additional mechanisms for retaining the user.  Examples of such remunerations are statuses, achievements, freebies...</a:t>
            </a:r>
            <a:endParaRPr lang="en-US" sz="2800" dirty="0">
              <a:solidFill>
                <a:srgbClr val="000000"/>
              </a:solidFill>
              <a:latin typeface="Alegreya Sans SC Bold"/>
            </a:endParaRPr>
          </a:p>
          <a:p>
            <a:pPr>
              <a:lnSpc>
                <a:spcPts val="3919"/>
              </a:lnSpc>
              <a:spcBef>
                <a:spcPct val="0"/>
              </a:spcBef>
            </a:pPr>
            <a:r>
              <a:rPr lang="en-US" sz="2800" dirty="0">
                <a:solidFill>
                  <a:srgbClr val="000000"/>
                </a:solidFill>
                <a:latin typeface="Alegreya Sans SC Bold"/>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1028700" y="2164533"/>
            <a:ext cx="16831107" cy="5001369"/>
          </a:xfrm>
          <a:prstGeom prst="rect">
            <a:avLst/>
          </a:prstGeom>
        </p:spPr>
        <p:txBody>
          <a:bodyPr lIns="0" tIns="0" rIns="0" bIns="0" rtlCol="0" anchor="t">
            <a:spAutoFit/>
          </a:bodyPr>
          <a:lstStyle/>
          <a:p>
            <a:pPr>
              <a:lnSpc>
                <a:spcPts val="3919"/>
              </a:lnSpc>
              <a:spcBef>
                <a:spcPct val="0"/>
              </a:spcBef>
            </a:pPr>
            <a:endParaRPr dirty="0"/>
          </a:p>
          <a:p>
            <a:pPr>
              <a:lnSpc>
                <a:spcPts val="3919"/>
              </a:lnSpc>
              <a:spcBef>
                <a:spcPct val="0"/>
              </a:spcBef>
            </a:pPr>
            <a:r>
              <a:rPr lang="en-US" sz="2800" b="1" dirty="0" smtClean="0">
                <a:solidFill>
                  <a:srgbClr val="FF4A3B"/>
                </a:solidFill>
                <a:latin typeface="Alegreya Sans SC Bold"/>
              </a:rPr>
              <a:t>Number of users</a:t>
            </a:r>
            <a:r>
              <a:rPr lang="en-US" sz="2800" dirty="0" smtClean="0">
                <a:solidFill>
                  <a:srgbClr val="000000"/>
                </a:solidFill>
                <a:latin typeface="Alegreya Sans SC Bold"/>
              </a:rPr>
              <a:t>: need to know in order not to create too expensive product for too small group (</a:t>
            </a:r>
            <a:r>
              <a:rPr lang="en-US" sz="2800" dirty="0" err="1" smtClean="0">
                <a:solidFill>
                  <a:srgbClr val="000000"/>
                </a:solidFill>
                <a:latin typeface="Alegreya Sans SC Bold"/>
              </a:rPr>
              <a:t>exeption</a:t>
            </a:r>
            <a:r>
              <a:rPr lang="en-US" sz="2800" dirty="0" smtClean="0">
                <a:solidFill>
                  <a:srgbClr val="000000"/>
                </a:solidFill>
                <a:latin typeface="Alegreya Sans SC Bold"/>
              </a:rPr>
              <a:t>: if a small group pays us enough money).</a:t>
            </a:r>
            <a:endParaRPr lang="en-US" sz="2800" dirty="0">
              <a:solidFill>
                <a:srgbClr val="000000"/>
              </a:solidFill>
              <a:latin typeface="Alegreya Sans SC Bold"/>
            </a:endParaRPr>
          </a:p>
          <a:p>
            <a:pPr>
              <a:lnSpc>
                <a:spcPts val="3919"/>
              </a:lnSpc>
              <a:spcBef>
                <a:spcPct val="0"/>
              </a:spcBef>
            </a:pPr>
            <a:endParaRPr dirty="0"/>
          </a:p>
          <a:p>
            <a:pPr>
              <a:lnSpc>
                <a:spcPts val="3919"/>
              </a:lnSpc>
              <a:spcBef>
                <a:spcPct val="0"/>
              </a:spcBef>
            </a:pPr>
            <a:r>
              <a:rPr lang="en-US" sz="2800" b="1" dirty="0" smtClean="0">
                <a:solidFill>
                  <a:srgbClr val="FF4A3B"/>
                </a:solidFill>
                <a:latin typeface="Alegreya Sans SC Bold"/>
              </a:rPr>
              <a:t>Who pays? </a:t>
            </a:r>
            <a:r>
              <a:rPr lang="en-US" sz="2800" dirty="0" smtClean="0">
                <a:solidFill>
                  <a:srgbClr val="000000"/>
                </a:solidFill>
                <a:latin typeface="Alegreya Sans SC Bold"/>
              </a:rPr>
              <a:t> What is the user ready to pay for the product with: money, time, attention? How much? Who else can pay for THIS user to have this product?</a:t>
            </a:r>
            <a:endParaRPr lang="en-US" sz="2800" dirty="0">
              <a:solidFill>
                <a:srgbClr val="000000"/>
              </a:solidFill>
              <a:latin typeface="Alegreya Sans SC Bold"/>
            </a:endParaRPr>
          </a:p>
          <a:p>
            <a:pPr>
              <a:lnSpc>
                <a:spcPts val="3919"/>
              </a:lnSpc>
              <a:spcBef>
                <a:spcPct val="0"/>
              </a:spcBef>
            </a:pPr>
            <a:endParaRPr dirty="0"/>
          </a:p>
          <a:p>
            <a:pPr>
              <a:lnSpc>
                <a:spcPts val="3919"/>
              </a:lnSpc>
              <a:spcBef>
                <a:spcPct val="0"/>
              </a:spcBef>
            </a:pPr>
            <a:r>
              <a:rPr lang="en-US" sz="2800" b="1" dirty="0" smtClean="0">
                <a:solidFill>
                  <a:srgbClr val="FF5757"/>
                </a:solidFill>
                <a:latin typeface="Alegreya Sans SC Bold"/>
              </a:rPr>
              <a:t>How much a user is ready to pay. Find this out and compare with our costs: if the costs are lower, then let’s do it!</a:t>
            </a:r>
            <a:endParaRPr lang="en-US" sz="2800" b="1" dirty="0">
              <a:solidFill>
                <a:srgbClr val="FF5757"/>
              </a:solidFill>
              <a:latin typeface="Alegreya Sans SC Bold"/>
            </a:endParaRPr>
          </a:p>
          <a:p>
            <a:pPr>
              <a:lnSpc>
                <a:spcPts val="3919"/>
              </a:lnSpc>
              <a:spcBef>
                <a:spcPct val="0"/>
              </a:spcBef>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pic>
        <p:nvPicPr>
          <p:cNvPr id="6" name="Picture 6"/>
          <p:cNvPicPr>
            <a:picLocks noChangeAspect="1"/>
          </p:cNvPicPr>
          <p:nvPr/>
        </p:nvPicPr>
        <p:blipFill>
          <a:blip r:embed="rId3" cstate="print"/>
          <a:srcRect/>
          <a:stretch>
            <a:fillRect/>
          </a:stretch>
        </p:blipFill>
        <p:spPr>
          <a:xfrm>
            <a:off x="9542827" y="129904"/>
            <a:ext cx="7946028" cy="10157096"/>
          </a:xfrm>
          <a:prstGeom prst="rect">
            <a:avLst/>
          </a:prstGeom>
        </p:spPr>
      </p:pic>
      <p:sp>
        <p:nvSpPr>
          <p:cNvPr id="7" name="TextBox 7"/>
          <p:cNvSpPr txBox="1"/>
          <p:nvPr/>
        </p:nvSpPr>
        <p:spPr>
          <a:xfrm>
            <a:off x="0" y="2606680"/>
            <a:ext cx="9676179" cy="3462486"/>
          </a:xfrm>
          <a:prstGeom prst="rect">
            <a:avLst/>
          </a:prstGeom>
        </p:spPr>
        <p:txBody>
          <a:bodyPr lIns="0" tIns="0" rIns="0" bIns="0" rtlCol="0" anchor="t">
            <a:spAutoFit/>
          </a:bodyPr>
          <a:lstStyle/>
          <a:p>
            <a:pPr algn="ctr">
              <a:lnSpc>
                <a:spcPts val="4480"/>
              </a:lnSpc>
              <a:spcBef>
                <a:spcPct val="0"/>
              </a:spcBef>
            </a:pPr>
            <a:r>
              <a:rPr lang="en-US" sz="3200" dirty="0" smtClean="0">
                <a:solidFill>
                  <a:srgbClr val="000000"/>
                </a:solidFill>
                <a:latin typeface="Alegreya Sans SC Bold"/>
              </a:rPr>
              <a:t>Dow you remember the skeleton case? </a:t>
            </a:r>
            <a:endParaRPr lang="en-US" sz="3200" dirty="0">
              <a:solidFill>
                <a:srgbClr val="000000"/>
              </a:solidFill>
              <a:latin typeface="Alegreya Sans SC Bold"/>
            </a:endParaRPr>
          </a:p>
          <a:p>
            <a:pPr algn="ctr">
              <a:lnSpc>
                <a:spcPts val="4480"/>
              </a:lnSpc>
              <a:spcBef>
                <a:spcPct val="0"/>
              </a:spcBef>
            </a:pPr>
            <a:endParaRPr dirty="0"/>
          </a:p>
          <a:p>
            <a:pPr algn="ctr">
              <a:lnSpc>
                <a:spcPts val="4480"/>
              </a:lnSpc>
              <a:spcBef>
                <a:spcPct val="0"/>
              </a:spcBef>
            </a:pPr>
            <a:r>
              <a:rPr lang="en-US" sz="3200" dirty="0" smtClean="0">
                <a:solidFill>
                  <a:srgbClr val="000000"/>
                </a:solidFill>
                <a:latin typeface="Alegreya Sans SC Bold"/>
              </a:rPr>
              <a:t>This process goes in parallel</a:t>
            </a:r>
            <a:endParaRPr lang="en-US" sz="3200" dirty="0">
              <a:solidFill>
                <a:srgbClr val="000000"/>
              </a:solidFill>
              <a:latin typeface="Alegreya Sans SC Bold"/>
            </a:endParaRPr>
          </a:p>
          <a:p>
            <a:pPr algn="ctr">
              <a:lnSpc>
                <a:spcPts val="4480"/>
              </a:lnSpc>
              <a:spcBef>
                <a:spcPct val="0"/>
              </a:spcBef>
            </a:pPr>
            <a:endParaRPr dirty="0"/>
          </a:p>
          <a:p>
            <a:pPr algn="ctr">
              <a:lnSpc>
                <a:spcPts val="4480"/>
              </a:lnSpc>
              <a:spcBef>
                <a:spcPct val="0"/>
              </a:spcBef>
            </a:pPr>
            <a:r>
              <a:rPr lang="en-US" sz="3200" dirty="0" smtClean="0">
                <a:solidFill>
                  <a:srgbClr val="FF4A3B"/>
                </a:solidFill>
                <a:latin typeface="Alegreya Sans SC Bold"/>
              </a:rPr>
              <a:t>Practice:</a:t>
            </a:r>
            <a:r>
              <a:rPr lang="en-US" sz="3200" dirty="0" smtClean="0">
                <a:solidFill>
                  <a:srgbClr val="000000"/>
                </a:solidFill>
                <a:latin typeface="Alegreya Sans SC Bold"/>
              </a:rPr>
              <a:t> at what life stage  does a person buy windows?</a:t>
            </a:r>
            <a:endParaRPr dirty="0"/>
          </a:p>
        </p:txBody>
      </p:sp>
      <p:pic>
        <p:nvPicPr>
          <p:cNvPr id="9" name="Picture 8"/>
          <p:cNvPicPr>
            <a:picLocks noChangeAspect="1"/>
          </p:cNvPicPr>
          <p:nvPr/>
        </p:nvPicPr>
        <p:blipFill>
          <a:blip r:embed="rId2" cstate="print"/>
          <a:srcRect/>
          <a:stretch>
            <a:fillRect/>
          </a:stretch>
        </p:blipFill>
        <p:spPr>
          <a:xfrm rot="5400000">
            <a:off x="-807396" y="1473287"/>
            <a:ext cx="11673191" cy="822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3602182" y="3880774"/>
            <a:ext cx="11083635" cy="2500685"/>
          </a:xfrm>
          <a:prstGeom prst="rect">
            <a:avLst/>
          </a:prstGeom>
        </p:spPr>
        <p:txBody>
          <a:bodyPr lIns="0" tIns="0" rIns="0" bIns="0" rtlCol="0" anchor="t">
            <a:spAutoFit/>
          </a:bodyPr>
          <a:lstStyle/>
          <a:p>
            <a:pPr algn="ctr">
              <a:lnSpc>
                <a:spcPts val="3919"/>
              </a:lnSpc>
              <a:spcBef>
                <a:spcPct val="0"/>
              </a:spcBef>
            </a:pPr>
            <a:r>
              <a:rPr lang="en-US" sz="2800" dirty="0" smtClean="0">
                <a:solidFill>
                  <a:srgbClr val="000000"/>
                </a:solidFill>
                <a:latin typeface="Alegreya Sans SC Bold"/>
              </a:rPr>
              <a:t>Problem: we often regard users as a vehicle / function for a product.</a:t>
            </a:r>
            <a:endParaRPr lang="en-US" sz="2800" dirty="0">
              <a:solidFill>
                <a:srgbClr val="000000"/>
              </a:solidFill>
              <a:latin typeface="Alegreya Sans SC Bold"/>
            </a:endParaRPr>
          </a:p>
          <a:p>
            <a:pPr algn="ctr">
              <a:lnSpc>
                <a:spcPts val="3919"/>
              </a:lnSpc>
              <a:spcBef>
                <a:spcPct val="0"/>
              </a:spcBef>
            </a:pPr>
            <a:r>
              <a:rPr lang="en-US" sz="2800" dirty="0">
                <a:solidFill>
                  <a:srgbClr val="000000"/>
                </a:solidFill>
                <a:latin typeface="Alegreya Sans SC Bold"/>
              </a:rPr>
              <a:t> </a:t>
            </a:r>
            <a:r>
              <a:rPr lang="en-US" sz="2800" dirty="0" smtClean="0">
                <a:solidFill>
                  <a:srgbClr val="000000"/>
                </a:solidFill>
                <a:latin typeface="Alegreya Sans SC Bold"/>
              </a:rPr>
              <a:t>Example: Why would people visit your website? – because it will be online.</a:t>
            </a:r>
            <a:endParaRPr lang="en-US" sz="2800" dirty="0">
              <a:solidFill>
                <a:srgbClr val="000000"/>
              </a:solidFill>
              <a:latin typeface="Alegreya Sans SC Bold"/>
            </a:endParaRPr>
          </a:p>
          <a:p>
            <a:pPr algn="ctr">
              <a:lnSpc>
                <a:spcPts val="3919"/>
              </a:lnSpc>
              <a:spcBef>
                <a:spcPct val="0"/>
              </a:spcBef>
            </a:pPr>
            <a:endParaRPr dirty="0"/>
          </a:p>
          <a:p>
            <a:pPr algn="ctr">
              <a:lnSpc>
                <a:spcPts val="3919"/>
              </a:lnSpc>
              <a:spcBef>
                <a:spcPct val="0"/>
              </a:spcBef>
            </a:pPr>
            <a:r>
              <a:rPr lang="en-US" sz="2800" dirty="0">
                <a:solidFill>
                  <a:srgbClr val="000000"/>
                </a:solidFill>
                <a:latin typeface="Alegreya Sans SC Bold"/>
              </a:rPr>
              <a:t>Core value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21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268691">
            <a:off x="-8689561" y="229025"/>
            <a:ext cx="11673191" cy="8229600"/>
          </a:xfrm>
          <a:prstGeom prst="rect">
            <a:avLst/>
          </a:prstGeom>
        </p:spPr>
      </p:pic>
      <p:pic>
        <p:nvPicPr>
          <p:cNvPr id="3" name="Picture 3"/>
          <p:cNvPicPr>
            <a:picLocks noChangeAspect="1"/>
          </p:cNvPicPr>
          <p:nvPr/>
        </p:nvPicPr>
        <p:blipFill>
          <a:blip r:embed="rId2" cstate="print"/>
          <a:srcRect/>
          <a:stretch>
            <a:fillRect/>
          </a:stretch>
        </p:blipFill>
        <p:spPr>
          <a:xfrm rot="-562797">
            <a:off x="3195224" y="-5766732"/>
            <a:ext cx="11673191" cy="8229600"/>
          </a:xfrm>
          <a:prstGeom prst="rect">
            <a:avLst/>
          </a:prstGeom>
        </p:spPr>
      </p:pic>
      <p:pic>
        <p:nvPicPr>
          <p:cNvPr id="4" name="Picture 4"/>
          <p:cNvPicPr>
            <a:picLocks noChangeAspect="1"/>
          </p:cNvPicPr>
          <p:nvPr/>
        </p:nvPicPr>
        <p:blipFill>
          <a:blip r:embed="rId2" cstate="print"/>
          <a:srcRect/>
          <a:stretch>
            <a:fillRect/>
          </a:stretch>
        </p:blipFill>
        <p:spPr>
          <a:xfrm rot="-1070372">
            <a:off x="8317735" y="7205091"/>
            <a:ext cx="11673191" cy="8229600"/>
          </a:xfrm>
          <a:prstGeom prst="rect">
            <a:avLst/>
          </a:prstGeom>
        </p:spPr>
      </p:pic>
      <p:grpSp>
        <p:nvGrpSpPr>
          <p:cNvPr id="5" name="Group 5"/>
          <p:cNvGrpSpPr/>
          <p:nvPr/>
        </p:nvGrpSpPr>
        <p:grpSpPr>
          <a:xfrm>
            <a:off x="2460271" y="1825914"/>
            <a:ext cx="12750733" cy="6918310"/>
            <a:chOff x="0" y="-28575"/>
            <a:chExt cx="17000977" cy="9224414"/>
          </a:xfrm>
        </p:grpSpPr>
        <p:sp>
          <p:nvSpPr>
            <p:cNvPr id="6" name="TextBox 6"/>
            <p:cNvSpPr txBox="1"/>
            <p:nvPr/>
          </p:nvSpPr>
          <p:spPr>
            <a:xfrm>
              <a:off x="1550601" y="-28575"/>
              <a:ext cx="13899774" cy="642824"/>
            </a:xfrm>
            <a:prstGeom prst="rect">
              <a:avLst/>
            </a:prstGeom>
          </p:spPr>
          <p:txBody>
            <a:bodyPr lIns="0" tIns="0" rIns="0" bIns="0" rtlCol="0" anchor="t">
              <a:spAutoFit/>
            </a:bodyPr>
            <a:lstStyle/>
            <a:p>
              <a:pPr algn="ctr">
                <a:lnSpc>
                  <a:spcPts val="3937"/>
                </a:lnSpc>
              </a:pPr>
              <a:endParaRPr/>
            </a:p>
          </p:txBody>
        </p:sp>
        <p:sp>
          <p:nvSpPr>
            <p:cNvPr id="7" name="TextBox 7"/>
            <p:cNvSpPr txBox="1"/>
            <p:nvPr/>
          </p:nvSpPr>
          <p:spPr>
            <a:xfrm>
              <a:off x="0" y="1547202"/>
              <a:ext cx="17000977" cy="5723790"/>
            </a:xfrm>
            <a:prstGeom prst="rect">
              <a:avLst/>
            </a:prstGeom>
          </p:spPr>
          <p:txBody>
            <a:bodyPr lIns="0" tIns="0" rIns="0" bIns="0" rtlCol="0" anchor="t">
              <a:spAutoFit/>
            </a:bodyPr>
            <a:lstStyle/>
            <a:p>
              <a:pPr algn="ctr">
                <a:lnSpc>
                  <a:spcPts val="11999"/>
                </a:lnSpc>
              </a:pPr>
              <a:r>
                <a:rPr lang="en-US" sz="11999" dirty="0" smtClean="0">
                  <a:solidFill>
                    <a:srgbClr val="FF4A3B"/>
                  </a:solidFill>
                  <a:latin typeface="Alegreya Sans SC Bold"/>
                </a:rPr>
                <a:t>Making a portrait of your user</a:t>
              </a:r>
              <a:endParaRPr lang="en-US" sz="11999" b="0" i="0" dirty="0">
                <a:solidFill>
                  <a:srgbClr val="FF4A3B"/>
                </a:solidFill>
                <a:latin typeface="Alegreya Sans SC Bold"/>
              </a:endParaRPr>
            </a:p>
            <a:p>
              <a:pPr algn="ctr">
                <a:lnSpc>
                  <a:spcPts val="11999"/>
                </a:lnSpc>
              </a:pPr>
              <a:endParaRPr dirty="0"/>
            </a:p>
          </p:txBody>
        </p:sp>
        <p:sp>
          <p:nvSpPr>
            <p:cNvPr id="8" name="TextBox 8"/>
            <p:cNvSpPr txBox="1"/>
            <p:nvPr/>
          </p:nvSpPr>
          <p:spPr>
            <a:xfrm>
              <a:off x="1550601" y="8630780"/>
              <a:ext cx="13899775" cy="565059"/>
            </a:xfrm>
            <a:prstGeom prst="rect">
              <a:avLst/>
            </a:prstGeom>
          </p:spPr>
          <p:txBody>
            <a:bodyPr lIns="0" tIns="0" rIns="0" bIns="0" rtlCol="0" anchor="t">
              <a:spAutoFit/>
            </a:bodyPr>
            <a:lstStyle/>
            <a:p>
              <a:pPr algn="ctr">
                <a:lnSpc>
                  <a:spcPts val="3418"/>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extBox 2"/>
          <p:cNvSpPr txBox="1"/>
          <p:nvPr/>
        </p:nvSpPr>
        <p:spPr>
          <a:xfrm>
            <a:off x="2832694" y="3846399"/>
            <a:ext cx="12622613" cy="1626279"/>
          </a:xfrm>
          <a:prstGeom prst="rect">
            <a:avLst/>
          </a:prstGeom>
        </p:spPr>
        <p:txBody>
          <a:bodyPr lIns="0" tIns="0" rIns="0" bIns="0" rtlCol="0" anchor="t">
            <a:spAutoFit/>
          </a:bodyPr>
          <a:lstStyle/>
          <a:p>
            <a:pPr algn="ctr">
              <a:lnSpc>
                <a:spcPts val="6696"/>
              </a:lnSpc>
              <a:spcBef>
                <a:spcPct val="0"/>
              </a:spcBef>
            </a:pPr>
            <a:r>
              <a:rPr lang="en-US" sz="4783" dirty="0" smtClean="0">
                <a:solidFill>
                  <a:srgbClr val="000000"/>
                </a:solidFill>
                <a:latin typeface="Alegreya Sans SC Bold"/>
              </a:rPr>
              <a:t>Not this time, but later, check what</a:t>
            </a:r>
            <a:br>
              <a:rPr lang="en-US" sz="4783" dirty="0" smtClean="0">
                <a:solidFill>
                  <a:srgbClr val="000000"/>
                </a:solidFill>
                <a:latin typeface="Alegreya Sans SC Bold"/>
              </a:rPr>
            </a:br>
            <a:r>
              <a:rPr lang="en-US" sz="4783" dirty="0" smtClean="0">
                <a:solidFill>
                  <a:srgbClr val="FF4A3B"/>
                </a:solidFill>
                <a:latin typeface="Alegreya Sans SC Bold"/>
              </a:rPr>
              <a:t>customer </a:t>
            </a:r>
            <a:r>
              <a:rPr lang="en-US" sz="4783" dirty="0">
                <a:solidFill>
                  <a:srgbClr val="FF4A3B"/>
                </a:solidFill>
                <a:latin typeface="Alegreya Sans SC Bold"/>
              </a:rPr>
              <a:t>journey map </a:t>
            </a:r>
            <a:r>
              <a:rPr lang="en-US" sz="4783" dirty="0" smtClean="0">
                <a:solidFill>
                  <a:srgbClr val="FF4A3B"/>
                </a:solidFill>
                <a:latin typeface="Alegreya Sans SC Bold"/>
              </a:rPr>
              <a:t> </a:t>
            </a:r>
            <a:r>
              <a:rPr lang="en-US" sz="4783" dirty="0" smtClean="0">
                <a:solidFill>
                  <a:srgbClr val="000000"/>
                </a:solidFill>
                <a:latin typeface="Alegreya Sans SC Bold"/>
              </a:rPr>
              <a:t>is</a:t>
            </a:r>
            <a:endParaRPr lang="en-US" sz="4783" dirty="0">
              <a:solidFill>
                <a:srgbClr val="FF4A3B"/>
              </a:solidFill>
              <a:latin typeface="Alegreya Sans SC Bold"/>
            </a:endParaRPr>
          </a:p>
        </p:txBody>
      </p:sp>
      <p:pic>
        <p:nvPicPr>
          <p:cNvPr id="3" name="Picture 3"/>
          <p:cNvPicPr>
            <a:picLocks noChangeAspect="1"/>
          </p:cNvPicPr>
          <p:nvPr/>
        </p:nvPicPr>
        <p:blipFill>
          <a:blip r:embed="rId2" cstate="print"/>
          <a:srcRect/>
          <a:stretch>
            <a:fillRect/>
          </a:stretch>
        </p:blipFill>
        <p:spPr>
          <a:xfrm rot="5400000">
            <a:off x="2894455" y="1486684"/>
            <a:ext cx="11673191" cy="822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2955751" y="1721796"/>
            <a:ext cx="11673191" cy="8229600"/>
          </a:xfrm>
          <a:prstGeom prst="rect">
            <a:avLst/>
          </a:prstGeom>
        </p:spPr>
      </p:pic>
      <p:sp>
        <p:nvSpPr>
          <p:cNvPr id="6" name="TextBox 6"/>
          <p:cNvSpPr txBox="1"/>
          <p:nvPr/>
        </p:nvSpPr>
        <p:spPr>
          <a:xfrm>
            <a:off x="1963538" y="2903058"/>
            <a:ext cx="13687610" cy="3155375"/>
          </a:xfrm>
          <a:prstGeom prst="rect">
            <a:avLst/>
          </a:prstGeom>
        </p:spPr>
        <p:txBody>
          <a:bodyPr lIns="0" tIns="0" rIns="0" bIns="0" rtlCol="0" anchor="t">
            <a:spAutoFit/>
          </a:bodyPr>
          <a:lstStyle/>
          <a:p>
            <a:pPr algn="ctr">
              <a:lnSpc>
                <a:spcPts val="6328"/>
              </a:lnSpc>
              <a:spcBef>
                <a:spcPct val="0"/>
              </a:spcBef>
            </a:pPr>
            <a:r>
              <a:rPr lang="en-US" sz="4520" dirty="0" smtClean="0">
                <a:solidFill>
                  <a:srgbClr val="FF4A3B"/>
                </a:solidFill>
                <a:latin typeface="Alegreya Sans SC Bold"/>
              </a:rPr>
              <a:t>How do I do it in practice? </a:t>
            </a:r>
            <a:endParaRPr lang="en-US" sz="4520" dirty="0">
              <a:solidFill>
                <a:srgbClr val="FF4A3B"/>
              </a:solidFill>
              <a:latin typeface="Alegreya Sans SC Bold"/>
            </a:endParaRPr>
          </a:p>
          <a:p>
            <a:pPr algn="ctr">
              <a:lnSpc>
                <a:spcPts val="6328"/>
              </a:lnSpc>
              <a:spcBef>
                <a:spcPct val="0"/>
              </a:spcBef>
            </a:pPr>
            <a:endParaRPr dirty="0"/>
          </a:p>
          <a:p>
            <a:pPr algn="ctr">
              <a:lnSpc>
                <a:spcPts val="6328"/>
              </a:lnSpc>
              <a:spcBef>
                <a:spcPct val="0"/>
              </a:spcBef>
            </a:pPr>
            <a:r>
              <a:rPr lang="en-US" sz="4520" dirty="0">
                <a:solidFill>
                  <a:srgbClr val="000000"/>
                </a:solidFill>
                <a:latin typeface="Alegreya Sans SC Bold"/>
              </a:rPr>
              <a:t> </a:t>
            </a:r>
            <a:r>
              <a:rPr lang="en-US" sz="4520" dirty="0" smtClean="0">
                <a:solidFill>
                  <a:srgbClr val="000000"/>
                </a:solidFill>
                <a:latin typeface="Alegreya Sans SC Bold"/>
              </a:rPr>
              <a:t>Watch(life situations, social media, forums) and talk. Come up with a hypothesis and check it.</a:t>
            </a:r>
            <a:endParaRPr lang="en-US" sz="4520" dirty="0">
              <a:solidFill>
                <a:srgbClr val="000000"/>
              </a:solidFill>
              <a:latin typeface="Alegreya Sans SC Bold"/>
            </a:endParaRPr>
          </a:p>
        </p:txBody>
      </p:sp>
      <p:pic>
        <p:nvPicPr>
          <p:cNvPr id="7" name="Picture 7"/>
          <p:cNvPicPr>
            <a:picLocks noChangeAspect="1"/>
          </p:cNvPicPr>
          <p:nvPr/>
        </p:nvPicPr>
        <p:blipFill>
          <a:blip r:embed="rId3" cstate="print"/>
          <a:srcRect/>
          <a:stretch>
            <a:fillRect/>
          </a:stretch>
        </p:blipFill>
        <p:spPr>
          <a:xfrm>
            <a:off x="3815956" y="7679424"/>
            <a:ext cx="2139285" cy="1707832"/>
          </a:xfrm>
          <a:prstGeom prst="rect">
            <a:avLst/>
          </a:prstGeom>
        </p:spPr>
      </p:pic>
      <p:pic>
        <p:nvPicPr>
          <p:cNvPr id="8" name="Picture 8"/>
          <p:cNvPicPr>
            <a:picLocks noChangeAspect="1"/>
          </p:cNvPicPr>
          <p:nvPr/>
        </p:nvPicPr>
        <p:blipFill>
          <a:blip r:embed="rId3" cstate="print"/>
          <a:srcRect/>
          <a:stretch>
            <a:fillRect/>
          </a:stretch>
        </p:blipFill>
        <p:spPr>
          <a:xfrm>
            <a:off x="12306725" y="7792616"/>
            <a:ext cx="1997496" cy="1594640"/>
          </a:xfrm>
          <a:prstGeom prst="rect">
            <a:avLst/>
          </a:prstGeom>
        </p:spPr>
      </p:pic>
      <p:pic>
        <p:nvPicPr>
          <p:cNvPr id="9" name="Picture 9"/>
          <p:cNvPicPr>
            <a:picLocks noChangeAspect="1"/>
          </p:cNvPicPr>
          <p:nvPr/>
        </p:nvPicPr>
        <p:blipFill>
          <a:blip r:embed="rId3" cstate="print"/>
          <a:srcRect/>
          <a:stretch>
            <a:fillRect/>
          </a:stretch>
        </p:blipFill>
        <p:spPr>
          <a:xfrm>
            <a:off x="9546909" y="7776470"/>
            <a:ext cx="2017721" cy="1610786"/>
          </a:xfrm>
          <a:prstGeom prst="rect">
            <a:avLst/>
          </a:prstGeom>
        </p:spPr>
      </p:pic>
      <p:pic>
        <p:nvPicPr>
          <p:cNvPr id="10" name="Picture 10"/>
          <p:cNvPicPr>
            <a:picLocks noChangeAspect="1"/>
          </p:cNvPicPr>
          <p:nvPr/>
        </p:nvPicPr>
        <p:blipFill>
          <a:blip r:embed="rId3" cstate="print"/>
          <a:srcRect/>
          <a:stretch>
            <a:fillRect/>
          </a:stretch>
        </p:blipFill>
        <p:spPr>
          <a:xfrm>
            <a:off x="6764287" y="7723953"/>
            <a:ext cx="2043056" cy="163101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2390" y="-470454"/>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7533983" y="1347408"/>
            <a:ext cx="8604694" cy="6924973"/>
          </a:xfrm>
          <a:prstGeom prst="rect">
            <a:avLst/>
          </a:prstGeom>
        </p:spPr>
        <p:txBody>
          <a:bodyPr lIns="0" tIns="0" rIns="0" bIns="0" rtlCol="0" anchor="t">
            <a:spAutoFit/>
          </a:bodyPr>
          <a:lstStyle/>
          <a:p>
            <a:pPr algn="ctr">
              <a:lnSpc>
                <a:spcPts val="4460"/>
              </a:lnSpc>
              <a:spcBef>
                <a:spcPct val="0"/>
              </a:spcBef>
            </a:pPr>
            <a:r>
              <a:rPr lang="en-US" sz="3186" b="1" dirty="0" smtClean="0">
                <a:solidFill>
                  <a:srgbClr val="FF5757"/>
                </a:solidFill>
                <a:latin typeface="Alegreya Sans SC Bold"/>
              </a:rPr>
              <a:t>What are the typical problems? </a:t>
            </a:r>
            <a:endParaRPr lang="en-US" sz="3186" b="1" dirty="0">
              <a:solidFill>
                <a:srgbClr val="FF5757"/>
              </a:solidFill>
              <a:latin typeface="Alegreya Sans SC Bold"/>
            </a:endParaRPr>
          </a:p>
          <a:p>
            <a:pPr algn="ctr">
              <a:lnSpc>
                <a:spcPts val="4460"/>
              </a:lnSpc>
              <a:spcBef>
                <a:spcPct val="0"/>
              </a:spcBef>
            </a:pPr>
            <a:endParaRPr dirty="0"/>
          </a:p>
          <a:p>
            <a:pPr algn="ctr">
              <a:lnSpc>
                <a:spcPts val="4460"/>
              </a:lnSpc>
              <a:spcBef>
                <a:spcPct val="0"/>
              </a:spcBef>
            </a:pPr>
            <a:r>
              <a:rPr lang="en-US" sz="3186" dirty="0">
                <a:solidFill>
                  <a:srgbClr val="000000"/>
                </a:solidFill>
                <a:latin typeface="Alegreya Sans SC Bold"/>
              </a:rPr>
              <a:t>1) </a:t>
            </a:r>
            <a:r>
              <a:rPr lang="en-US" sz="3186" dirty="0" smtClean="0">
                <a:solidFill>
                  <a:srgbClr val="000000"/>
                </a:solidFill>
                <a:latin typeface="Alegreya Sans SC Bold"/>
              </a:rPr>
              <a:t>Cannot get separated from the project, too much in love with it. Then we ask wrong questions to </a:t>
            </a:r>
            <a:r>
              <a:rPr lang="en-US" sz="3186" dirty="0" err="1" smtClean="0">
                <a:solidFill>
                  <a:srgbClr val="000000"/>
                </a:solidFill>
                <a:latin typeface="Alegreya Sans SC Bold"/>
              </a:rPr>
              <a:t>qrong</a:t>
            </a:r>
            <a:r>
              <a:rPr lang="en-US" sz="3186" dirty="0" smtClean="0">
                <a:solidFill>
                  <a:srgbClr val="000000"/>
                </a:solidFill>
                <a:latin typeface="Alegreya Sans SC Bold"/>
              </a:rPr>
              <a:t> people and make wrong conclusions.</a:t>
            </a:r>
            <a:endParaRPr lang="en-US" sz="3186" dirty="0">
              <a:solidFill>
                <a:srgbClr val="000000"/>
              </a:solidFill>
              <a:latin typeface="Alegreya Sans SC Bold"/>
            </a:endParaRPr>
          </a:p>
          <a:p>
            <a:pPr algn="ctr">
              <a:lnSpc>
                <a:spcPts val="4460"/>
              </a:lnSpc>
              <a:spcBef>
                <a:spcPct val="0"/>
              </a:spcBef>
            </a:pPr>
            <a:endParaRPr dirty="0"/>
          </a:p>
          <a:p>
            <a:pPr algn="ctr">
              <a:lnSpc>
                <a:spcPts val="4460"/>
              </a:lnSpc>
              <a:spcBef>
                <a:spcPct val="0"/>
              </a:spcBef>
            </a:pPr>
            <a:r>
              <a:rPr lang="en-US" sz="3186" dirty="0">
                <a:solidFill>
                  <a:srgbClr val="000000"/>
                </a:solidFill>
                <a:latin typeface="Alegreya Sans SC Bold"/>
              </a:rPr>
              <a:t>2) </a:t>
            </a:r>
            <a:r>
              <a:rPr lang="en-US" sz="3186" dirty="0" smtClean="0">
                <a:solidFill>
                  <a:srgbClr val="000000"/>
                </a:solidFill>
                <a:latin typeface="Alegreya Sans SC Bold"/>
              </a:rPr>
              <a:t>Everybody lies. All users lie. Tell a new case about lawyers.</a:t>
            </a:r>
            <a:endParaRPr lang="en-US" sz="3186" dirty="0">
              <a:solidFill>
                <a:srgbClr val="000000"/>
              </a:solidFill>
              <a:latin typeface="Alegreya Sans SC Bold"/>
            </a:endParaRPr>
          </a:p>
          <a:p>
            <a:pPr algn="ctr">
              <a:lnSpc>
                <a:spcPts val="4460"/>
              </a:lnSpc>
              <a:spcBef>
                <a:spcPct val="0"/>
              </a:spcBef>
            </a:pPr>
            <a:endParaRPr dirty="0"/>
          </a:p>
          <a:p>
            <a:pPr algn="ctr">
              <a:lnSpc>
                <a:spcPts val="4460"/>
              </a:lnSpc>
              <a:spcBef>
                <a:spcPct val="0"/>
              </a:spcBef>
            </a:pPr>
            <a:r>
              <a:rPr lang="en-US" sz="3186" dirty="0" smtClean="0">
                <a:solidFill>
                  <a:srgbClr val="000000"/>
                </a:solidFill>
                <a:latin typeface="Alegreya Sans SC Bold"/>
              </a:rPr>
              <a:t>3)Even non-concerned people have their perception distorted. </a:t>
            </a:r>
            <a:endParaRPr lang="en-US" sz="3186" dirty="0">
              <a:solidFill>
                <a:srgbClr val="000000"/>
              </a:solidFill>
              <a:latin typeface="Alegreya Sans SC Bold"/>
            </a:endParaRPr>
          </a:p>
        </p:txBody>
      </p:sp>
      <p:pic>
        <p:nvPicPr>
          <p:cNvPr id="7" name="Picture 7"/>
          <p:cNvPicPr>
            <a:picLocks noChangeAspect="1"/>
          </p:cNvPicPr>
          <p:nvPr/>
        </p:nvPicPr>
        <p:blipFill>
          <a:blip r:embed="rId3" cstate="print"/>
          <a:srcRect/>
          <a:stretch>
            <a:fillRect/>
          </a:stretch>
        </p:blipFill>
        <p:spPr>
          <a:xfrm>
            <a:off x="-290364" y="3196474"/>
            <a:ext cx="6248084" cy="389405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2083383" y="2221965"/>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869447" y="1338239"/>
            <a:ext cx="16230600" cy="9002464"/>
          </a:xfrm>
          <a:prstGeom prst="rect">
            <a:avLst/>
          </a:prstGeom>
        </p:spPr>
        <p:txBody>
          <a:bodyPr lIns="0" tIns="0" rIns="0" bIns="0" rtlCol="0" anchor="t">
            <a:spAutoFit/>
          </a:bodyPr>
          <a:lstStyle/>
          <a:p>
            <a:pPr algn="ctr">
              <a:lnSpc>
                <a:spcPts val="5367"/>
              </a:lnSpc>
              <a:spcBef>
                <a:spcPct val="0"/>
              </a:spcBef>
            </a:pPr>
            <a:endParaRPr dirty="0"/>
          </a:p>
          <a:p>
            <a:pPr algn="ctr">
              <a:lnSpc>
                <a:spcPts val="5367"/>
              </a:lnSpc>
              <a:spcBef>
                <a:spcPct val="0"/>
              </a:spcBef>
            </a:pPr>
            <a:r>
              <a:rPr lang="en-US" sz="3834" dirty="0" smtClean="0">
                <a:solidFill>
                  <a:srgbClr val="FF5757"/>
                </a:solidFill>
                <a:latin typeface="Alegreya Sans SC Bold"/>
              </a:rPr>
              <a:t>Toolbox</a:t>
            </a:r>
            <a:endParaRPr lang="en-US" sz="3834" dirty="0">
              <a:solidFill>
                <a:srgbClr val="FF5757"/>
              </a:solidFill>
              <a:latin typeface="Alegreya Sans SC Bold"/>
            </a:endParaRPr>
          </a:p>
          <a:p>
            <a:pPr algn="ctr">
              <a:lnSpc>
                <a:spcPts val="5367"/>
              </a:lnSpc>
              <a:spcBef>
                <a:spcPct val="0"/>
              </a:spcBef>
            </a:pPr>
            <a:endParaRPr dirty="0"/>
          </a:p>
          <a:p>
            <a:pPr algn="ctr">
              <a:lnSpc>
                <a:spcPts val="5367"/>
              </a:lnSpc>
              <a:spcBef>
                <a:spcPct val="0"/>
              </a:spcBef>
            </a:pPr>
            <a:endParaRPr dirty="0"/>
          </a:p>
          <a:p>
            <a:pPr algn="ctr">
              <a:lnSpc>
                <a:spcPts val="5367"/>
              </a:lnSpc>
              <a:spcBef>
                <a:spcPct val="0"/>
              </a:spcBef>
            </a:pPr>
            <a:r>
              <a:rPr lang="en-US" sz="3834" dirty="0" smtClean="0">
                <a:solidFill>
                  <a:srgbClr val="000000"/>
                </a:solidFill>
                <a:latin typeface="Alegreya Sans SC Bold"/>
              </a:rPr>
              <a:t>1)Interviews and focus groups with real customers.</a:t>
            </a:r>
            <a:endParaRPr lang="en-US" sz="3834" dirty="0">
              <a:solidFill>
                <a:srgbClr val="000000"/>
              </a:solidFill>
              <a:latin typeface="Alegreya Sans SC Bold"/>
            </a:endParaRPr>
          </a:p>
          <a:p>
            <a:pPr algn="ctr">
              <a:lnSpc>
                <a:spcPts val="5367"/>
              </a:lnSpc>
              <a:spcBef>
                <a:spcPct val="0"/>
              </a:spcBef>
            </a:pPr>
            <a:r>
              <a:rPr lang="en-US" sz="3834" dirty="0" smtClean="0">
                <a:solidFill>
                  <a:srgbClr val="000000"/>
                </a:solidFill>
                <a:latin typeface="Alegreya Sans SC Bold"/>
              </a:rPr>
              <a:t>Choice of tools depend on the customer: blind brainstorming works well if a subordinate is afraid of the boss.</a:t>
            </a:r>
            <a:endParaRPr lang="en-US" sz="3834" dirty="0">
              <a:solidFill>
                <a:srgbClr val="000000"/>
              </a:solidFill>
              <a:latin typeface="Alegreya Sans SC Bold"/>
            </a:endParaRPr>
          </a:p>
          <a:p>
            <a:pPr algn="ctr">
              <a:lnSpc>
                <a:spcPts val="5367"/>
              </a:lnSpc>
              <a:spcBef>
                <a:spcPct val="0"/>
              </a:spcBef>
            </a:pPr>
            <a:endParaRPr dirty="0"/>
          </a:p>
          <a:p>
            <a:pPr algn="ctr">
              <a:lnSpc>
                <a:spcPts val="5367"/>
              </a:lnSpc>
              <a:spcBef>
                <a:spcPct val="0"/>
              </a:spcBef>
            </a:pPr>
            <a:r>
              <a:rPr lang="en-US" sz="3834" dirty="0">
                <a:solidFill>
                  <a:srgbClr val="000000"/>
                </a:solidFill>
                <a:latin typeface="Alegreya Sans SC Bold"/>
              </a:rPr>
              <a:t>2) </a:t>
            </a:r>
            <a:r>
              <a:rPr lang="en-US" sz="3834" dirty="0" smtClean="0">
                <a:solidFill>
                  <a:srgbClr val="000000"/>
                </a:solidFill>
                <a:latin typeface="Alegreya Sans SC Bold"/>
              </a:rPr>
              <a:t>Building hypothesis with your team and validating / verifying them. </a:t>
            </a:r>
            <a:endParaRPr lang="en-US" sz="3834" dirty="0">
              <a:solidFill>
                <a:srgbClr val="000000"/>
              </a:solidFill>
              <a:latin typeface="Alegreya Sans SC Bold"/>
            </a:endParaRPr>
          </a:p>
          <a:p>
            <a:pPr algn="ctr">
              <a:lnSpc>
                <a:spcPts val="5367"/>
              </a:lnSpc>
              <a:spcBef>
                <a:spcPct val="0"/>
              </a:spcBef>
            </a:pPr>
            <a:endParaRPr dirty="0"/>
          </a:p>
          <a:p>
            <a:pPr algn="ctr">
              <a:lnSpc>
                <a:spcPts val="5367"/>
              </a:lnSpc>
              <a:spcBef>
                <a:spcPct val="0"/>
              </a:spcBef>
            </a:pPr>
            <a:endParaRPr dirty="0"/>
          </a:p>
          <a:p>
            <a:pPr algn="ctr">
              <a:lnSpc>
                <a:spcPts val="5367"/>
              </a:lnSpc>
              <a:spcBef>
                <a:spcPct val="0"/>
              </a:spcBef>
            </a:pPr>
            <a:r>
              <a:rPr lang="en-US" sz="3834" dirty="0">
                <a:solidFill>
                  <a:srgbClr val="000000"/>
                </a:solidFill>
                <a:latin typeface="Alegreya Sans SC Bold"/>
              </a:rPr>
              <a:t> </a:t>
            </a:r>
          </a:p>
          <a:p>
            <a:pPr algn="ctr">
              <a:lnSpc>
                <a:spcPts val="5367"/>
              </a:lnSpc>
              <a:spcBef>
                <a:spcPct val="0"/>
              </a:spcBef>
            </a:pPr>
            <a:endParaRPr dirty="0"/>
          </a:p>
        </p:txBody>
      </p:sp>
      <p:pic>
        <p:nvPicPr>
          <p:cNvPr id="7" name="Picture 7"/>
          <p:cNvPicPr>
            <a:picLocks noChangeAspect="1"/>
          </p:cNvPicPr>
          <p:nvPr/>
        </p:nvPicPr>
        <p:blipFill>
          <a:blip r:embed="rId3" cstate="print"/>
          <a:srcRect/>
          <a:stretch>
            <a:fillRect/>
          </a:stretch>
        </p:blipFill>
        <p:spPr>
          <a:xfrm rot="9159891">
            <a:off x="-83130" y="1354267"/>
            <a:ext cx="1657827" cy="986274"/>
          </a:xfrm>
          <a:prstGeom prst="rect">
            <a:avLst/>
          </a:prstGeom>
        </p:spPr>
      </p:pic>
      <p:pic>
        <p:nvPicPr>
          <p:cNvPr id="8" name="Picture 8"/>
          <p:cNvPicPr>
            <a:picLocks noChangeAspect="1"/>
          </p:cNvPicPr>
          <p:nvPr/>
        </p:nvPicPr>
        <p:blipFill>
          <a:blip r:embed="rId4" cstate="print"/>
          <a:srcRect/>
          <a:stretch>
            <a:fillRect/>
          </a:stretch>
        </p:blipFill>
        <p:spPr>
          <a:xfrm rot="1794980">
            <a:off x="1857614" y="806520"/>
            <a:ext cx="1823424" cy="1084791"/>
          </a:xfrm>
          <a:prstGeom prst="rect">
            <a:avLst/>
          </a:prstGeom>
        </p:spPr>
      </p:pic>
      <p:pic>
        <p:nvPicPr>
          <p:cNvPr id="9" name="Picture 9"/>
          <p:cNvPicPr>
            <a:picLocks noChangeAspect="1"/>
          </p:cNvPicPr>
          <p:nvPr/>
        </p:nvPicPr>
        <p:blipFill>
          <a:blip r:embed="rId5" cstate="print"/>
          <a:srcRect/>
          <a:stretch>
            <a:fillRect/>
          </a:stretch>
        </p:blipFill>
        <p:spPr>
          <a:xfrm>
            <a:off x="3007359" y="-248509"/>
            <a:ext cx="1645417" cy="978891"/>
          </a:xfrm>
          <a:prstGeom prst="rect">
            <a:avLst/>
          </a:prstGeom>
        </p:spPr>
      </p:pic>
      <p:pic>
        <p:nvPicPr>
          <p:cNvPr id="10" name="Picture 10"/>
          <p:cNvPicPr>
            <a:picLocks noChangeAspect="1"/>
          </p:cNvPicPr>
          <p:nvPr/>
        </p:nvPicPr>
        <p:blipFill>
          <a:blip r:embed="rId6" cstate="print"/>
          <a:srcRect/>
          <a:stretch>
            <a:fillRect/>
          </a:stretch>
        </p:blipFill>
        <p:spPr>
          <a:xfrm rot="-1114209">
            <a:off x="150922" y="-1834"/>
            <a:ext cx="1755555" cy="1044414"/>
          </a:xfrm>
          <a:prstGeom prst="rect">
            <a:avLst/>
          </a:prstGeom>
        </p:spPr>
      </p:pic>
      <p:pic>
        <p:nvPicPr>
          <p:cNvPr id="11" name="Picture 11"/>
          <p:cNvPicPr>
            <a:picLocks noChangeAspect="1"/>
          </p:cNvPicPr>
          <p:nvPr/>
        </p:nvPicPr>
        <p:blipFill>
          <a:blip r:embed="rId6" cstate="print"/>
          <a:srcRect/>
          <a:stretch>
            <a:fillRect/>
          </a:stretch>
        </p:blipFill>
        <p:spPr>
          <a:xfrm rot="10112702">
            <a:off x="14270827" y="8595257"/>
            <a:ext cx="1755555" cy="1044414"/>
          </a:xfrm>
          <a:prstGeom prst="rect">
            <a:avLst/>
          </a:prstGeom>
        </p:spPr>
      </p:pic>
      <p:pic>
        <p:nvPicPr>
          <p:cNvPr id="12" name="Picture 12"/>
          <p:cNvPicPr>
            <a:picLocks noChangeAspect="1"/>
          </p:cNvPicPr>
          <p:nvPr/>
        </p:nvPicPr>
        <p:blipFill>
          <a:blip r:embed="rId4" cstate="print"/>
          <a:srcRect/>
          <a:stretch>
            <a:fillRect/>
          </a:stretch>
        </p:blipFill>
        <p:spPr>
          <a:xfrm rot="-1752999">
            <a:off x="12290429" y="8737360"/>
            <a:ext cx="1751295" cy="1041880"/>
          </a:xfrm>
          <a:prstGeom prst="rect">
            <a:avLst/>
          </a:prstGeom>
        </p:spPr>
      </p:pic>
      <p:pic>
        <p:nvPicPr>
          <p:cNvPr id="13" name="Picture 13"/>
          <p:cNvPicPr>
            <a:picLocks noChangeAspect="1"/>
          </p:cNvPicPr>
          <p:nvPr/>
        </p:nvPicPr>
        <p:blipFill>
          <a:blip r:embed="rId5" cstate="print"/>
          <a:srcRect/>
          <a:stretch>
            <a:fillRect/>
          </a:stretch>
        </p:blipFill>
        <p:spPr>
          <a:xfrm rot="8100000">
            <a:off x="15508759" y="9650936"/>
            <a:ext cx="1645417" cy="978891"/>
          </a:xfrm>
          <a:prstGeom prst="rect">
            <a:avLst/>
          </a:prstGeom>
        </p:spPr>
      </p:pic>
      <p:pic>
        <p:nvPicPr>
          <p:cNvPr id="14" name="Picture 14"/>
          <p:cNvPicPr>
            <a:picLocks noChangeAspect="1"/>
          </p:cNvPicPr>
          <p:nvPr/>
        </p:nvPicPr>
        <p:blipFill>
          <a:blip r:embed="rId3" cstate="print"/>
          <a:srcRect/>
          <a:stretch>
            <a:fillRect/>
          </a:stretch>
        </p:blipFill>
        <p:spPr>
          <a:xfrm rot="-9053241">
            <a:off x="13082656" y="9793863"/>
            <a:ext cx="1657827" cy="9862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2227611" y="2478074"/>
            <a:ext cx="16067290" cy="3551295"/>
            <a:chOff x="0" y="0"/>
            <a:chExt cx="21423054" cy="4735061"/>
          </a:xfrm>
        </p:grpSpPr>
        <p:sp>
          <p:nvSpPr>
            <p:cNvPr id="3" name="TextBox 3"/>
            <p:cNvSpPr txBox="1"/>
            <p:nvPr/>
          </p:nvSpPr>
          <p:spPr>
            <a:xfrm>
              <a:off x="0" y="0"/>
              <a:ext cx="21423054" cy="1581300"/>
            </a:xfrm>
            <a:prstGeom prst="rect">
              <a:avLst/>
            </a:prstGeom>
          </p:spPr>
          <p:txBody>
            <a:bodyPr lIns="0" tIns="0" rIns="0" bIns="0" rtlCol="0" anchor="t">
              <a:spAutoFit/>
            </a:bodyPr>
            <a:lstStyle/>
            <a:p>
              <a:pPr>
                <a:lnSpc>
                  <a:spcPts val="9391"/>
                </a:lnSpc>
              </a:pPr>
              <a:endParaRPr/>
            </a:p>
          </p:txBody>
        </p:sp>
        <p:sp>
          <p:nvSpPr>
            <p:cNvPr id="4" name="TextBox 4"/>
            <p:cNvSpPr txBox="1"/>
            <p:nvPr/>
          </p:nvSpPr>
          <p:spPr>
            <a:xfrm>
              <a:off x="0" y="3957858"/>
              <a:ext cx="21050323" cy="777202"/>
            </a:xfrm>
            <a:prstGeom prst="rect">
              <a:avLst/>
            </a:prstGeom>
          </p:spPr>
          <p:txBody>
            <a:bodyPr lIns="0" tIns="0" rIns="0" bIns="0" rtlCol="0" anchor="t">
              <a:spAutoFit/>
            </a:bodyPr>
            <a:lstStyle/>
            <a:p>
              <a:pPr>
                <a:lnSpc>
                  <a:spcPts val="5182"/>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1447466" y="2041646"/>
            <a:ext cx="14342353" cy="4450462"/>
          </a:xfrm>
          <a:prstGeom prst="rect">
            <a:avLst/>
          </a:prstGeom>
        </p:spPr>
        <p:txBody>
          <a:bodyPr lIns="0" tIns="0" rIns="0" bIns="0" rtlCol="0" anchor="t">
            <a:spAutoFit/>
          </a:bodyPr>
          <a:lstStyle/>
          <a:p>
            <a:pPr algn="ctr">
              <a:lnSpc>
                <a:spcPts val="5880"/>
              </a:lnSpc>
              <a:spcBef>
                <a:spcPct val="0"/>
              </a:spcBef>
            </a:pPr>
            <a:endParaRPr dirty="0"/>
          </a:p>
          <a:p>
            <a:pPr algn="ctr">
              <a:lnSpc>
                <a:spcPts val="5880"/>
              </a:lnSpc>
              <a:spcBef>
                <a:spcPct val="0"/>
              </a:spcBef>
            </a:pPr>
            <a:r>
              <a:rPr lang="en-US" sz="4200" dirty="0" smtClean="0">
                <a:solidFill>
                  <a:srgbClr val="FF5757"/>
                </a:solidFill>
                <a:latin typeface="Alegreya Sans SC Bold"/>
              </a:rPr>
              <a:t>How to interview?</a:t>
            </a:r>
            <a:endParaRPr lang="en-US" sz="4200" dirty="0">
              <a:solidFill>
                <a:srgbClr val="FF5757"/>
              </a:solidFill>
              <a:latin typeface="Alegreya Sans SC Bold"/>
            </a:endParaRPr>
          </a:p>
          <a:p>
            <a:pPr algn="ctr">
              <a:lnSpc>
                <a:spcPts val="5880"/>
              </a:lnSpc>
              <a:spcBef>
                <a:spcPct val="0"/>
              </a:spcBef>
            </a:pPr>
            <a:endParaRPr dirty="0"/>
          </a:p>
          <a:p>
            <a:pPr algn="ctr">
              <a:lnSpc>
                <a:spcPts val="5880"/>
              </a:lnSpc>
              <a:spcBef>
                <a:spcPct val="0"/>
              </a:spcBef>
            </a:pPr>
            <a:endParaRPr dirty="0"/>
          </a:p>
          <a:p>
            <a:pPr algn="ctr">
              <a:lnSpc>
                <a:spcPts val="5880"/>
              </a:lnSpc>
              <a:spcBef>
                <a:spcPct val="0"/>
              </a:spcBef>
            </a:pPr>
            <a:r>
              <a:rPr lang="en-US" sz="4200" dirty="0">
                <a:solidFill>
                  <a:srgbClr val="000000"/>
                </a:solidFill>
                <a:latin typeface="Alegreya Sans SC Bold"/>
              </a:rPr>
              <a:t> </a:t>
            </a:r>
          </a:p>
          <a:p>
            <a:pPr algn="ctr">
              <a:lnSpc>
                <a:spcPts val="5880"/>
              </a:lnSpc>
              <a:spcBef>
                <a:spcPct val="0"/>
              </a:spcBef>
            </a:pPr>
            <a:endParaRPr dirty="0"/>
          </a:p>
        </p:txBody>
      </p:sp>
      <p:sp>
        <p:nvSpPr>
          <p:cNvPr id="7" name="TextBox 7"/>
          <p:cNvSpPr txBox="1"/>
          <p:nvPr/>
        </p:nvSpPr>
        <p:spPr>
          <a:xfrm>
            <a:off x="1485538" y="2411399"/>
            <a:ext cx="14304281" cy="6027291"/>
          </a:xfrm>
          <a:prstGeom prst="rect">
            <a:avLst/>
          </a:prstGeom>
        </p:spPr>
        <p:txBody>
          <a:bodyPr lIns="0" tIns="0" rIns="0" bIns="0" rtlCol="0" anchor="t">
            <a:spAutoFit/>
          </a:bodyPr>
          <a:lstStyle/>
          <a:p>
            <a:pPr algn="ctr">
              <a:lnSpc>
                <a:spcPts val="4722"/>
              </a:lnSpc>
              <a:spcBef>
                <a:spcPct val="0"/>
              </a:spcBef>
            </a:pPr>
            <a:endParaRPr dirty="0"/>
          </a:p>
          <a:p>
            <a:pPr algn="ctr">
              <a:lnSpc>
                <a:spcPts val="4722"/>
              </a:lnSpc>
              <a:spcBef>
                <a:spcPct val="0"/>
              </a:spcBef>
            </a:pPr>
            <a:endParaRPr dirty="0"/>
          </a:p>
          <a:p>
            <a:pPr algn="ctr">
              <a:lnSpc>
                <a:spcPts val="4722"/>
              </a:lnSpc>
              <a:spcBef>
                <a:spcPct val="0"/>
              </a:spcBef>
            </a:pPr>
            <a:endParaRPr dirty="0"/>
          </a:p>
          <a:p>
            <a:pPr algn="ctr">
              <a:lnSpc>
                <a:spcPts val="4722"/>
              </a:lnSpc>
              <a:spcBef>
                <a:spcPct val="0"/>
              </a:spcBef>
            </a:pPr>
            <a:r>
              <a:rPr lang="en-US" sz="3373" dirty="0">
                <a:solidFill>
                  <a:srgbClr val="000000"/>
                </a:solidFill>
                <a:latin typeface="Alegreya Sans SC Bold"/>
              </a:rPr>
              <a:t>1) </a:t>
            </a:r>
            <a:r>
              <a:rPr lang="en-US" sz="3373" dirty="0" smtClean="0">
                <a:solidFill>
                  <a:srgbClr val="000000"/>
                </a:solidFill>
                <a:latin typeface="Alegreya Sans SC Bold"/>
              </a:rPr>
              <a:t>Practice listening.</a:t>
            </a:r>
            <a:endParaRPr lang="en-US" sz="3373" dirty="0">
              <a:solidFill>
                <a:srgbClr val="000000"/>
              </a:solidFill>
              <a:latin typeface="Alegreya Sans SC Bold"/>
            </a:endParaRPr>
          </a:p>
          <a:p>
            <a:pPr algn="ctr">
              <a:lnSpc>
                <a:spcPts val="4722"/>
              </a:lnSpc>
              <a:spcBef>
                <a:spcPct val="0"/>
              </a:spcBef>
            </a:pPr>
            <a:endParaRPr dirty="0"/>
          </a:p>
          <a:p>
            <a:pPr algn="ctr">
              <a:lnSpc>
                <a:spcPts val="4722"/>
              </a:lnSpc>
              <a:spcBef>
                <a:spcPct val="0"/>
              </a:spcBef>
            </a:pPr>
            <a:r>
              <a:rPr lang="en-US" sz="3373" dirty="0">
                <a:solidFill>
                  <a:srgbClr val="000000"/>
                </a:solidFill>
                <a:latin typeface="Alegreya Sans SC Bold"/>
              </a:rPr>
              <a:t>2) </a:t>
            </a:r>
            <a:r>
              <a:rPr lang="en-US" sz="3373" dirty="0" smtClean="0">
                <a:solidFill>
                  <a:srgbClr val="000000"/>
                </a:solidFill>
                <a:latin typeface="Alegreya Sans SC Bold"/>
              </a:rPr>
              <a:t>Set objectives in advance – what we want to learn.</a:t>
            </a:r>
            <a:endParaRPr lang="en-US" sz="3373" dirty="0">
              <a:solidFill>
                <a:srgbClr val="000000"/>
              </a:solidFill>
              <a:latin typeface="Alegreya Sans SC Bold"/>
            </a:endParaRPr>
          </a:p>
          <a:p>
            <a:pPr algn="ctr">
              <a:lnSpc>
                <a:spcPts val="4722"/>
              </a:lnSpc>
              <a:spcBef>
                <a:spcPct val="0"/>
              </a:spcBef>
            </a:pPr>
            <a:endParaRPr dirty="0"/>
          </a:p>
          <a:p>
            <a:pPr algn="ctr">
              <a:lnSpc>
                <a:spcPts val="4722"/>
              </a:lnSpc>
              <a:spcBef>
                <a:spcPct val="0"/>
              </a:spcBef>
            </a:pPr>
            <a:r>
              <a:rPr lang="en-US" sz="3373" dirty="0" smtClean="0">
                <a:solidFill>
                  <a:srgbClr val="000000"/>
                </a:solidFill>
                <a:latin typeface="Alegreya Sans SC Bold"/>
              </a:rPr>
              <a:t>3)Prepare questions in advance – in order to achieve the set objectives</a:t>
            </a:r>
            <a:endParaRPr lang="en-US" sz="3373" dirty="0">
              <a:solidFill>
                <a:srgbClr val="000000"/>
              </a:solidFill>
              <a:latin typeface="Alegreya Sans SC Bold"/>
            </a:endParaRPr>
          </a:p>
          <a:p>
            <a:pPr algn="ctr">
              <a:lnSpc>
                <a:spcPts val="4722"/>
              </a:lnSpc>
              <a:spcBef>
                <a:spcPct val="0"/>
              </a:spcBef>
            </a:pPr>
            <a:r>
              <a:rPr lang="en-US" sz="3373" dirty="0">
                <a:solidFill>
                  <a:srgbClr val="000000"/>
                </a:solidFill>
                <a:latin typeface="Alegreya Sans SC Bold"/>
              </a:rPr>
              <a:t> </a:t>
            </a:r>
          </a:p>
          <a:p>
            <a:pPr algn="ctr">
              <a:lnSpc>
                <a:spcPts val="4722"/>
              </a:lnSpc>
              <a:spcBef>
                <a:spcPct val="0"/>
              </a:spcBef>
            </a:pPr>
            <a:endParaRPr dirty="0"/>
          </a:p>
        </p:txBody>
      </p:sp>
      <p:pic>
        <p:nvPicPr>
          <p:cNvPr id="8" name="Picture 8"/>
          <p:cNvPicPr>
            <a:picLocks noChangeAspect="1"/>
          </p:cNvPicPr>
          <p:nvPr/>
        </p:nvPicPr>
        <p:blipFill>
          <a:blip r:embed="rId3" cstate="print"/>
          <a:srcRect/>
          <a:stretch>
            <a:fillRect/>
          </a:stretch>
        </p:blipFill>
        <p:spPr>
          <a:xfrm>
            <a:off x="1028700" y="2127371"/>
            <a:ext cx="1657827" cy="986274"/>
          </a:xfrm>
          <a:prstGeom prst="rect">
            <a:avLst/>
          </a:prstGeom>
        </p:spPr>
      </p:pic>
      <p:pic>
        <p:nvPicPr>
          <p:cNvPr id="9" name="Picture 9"/>
          <p:cNvPicPr>
            <a:picLocks noChangeAspect="1"/>
          </p:cNvPicPr>
          <p:nvPr/>
        </p:nvPicPr>
        <p:blipFill>
          <a:blip r:embed="rId4" cstate="print"/>
          <a:srcRect/>
          <a:stretch>
            <a:fillRect/>
          </a:stretch>
        </p:blipFill>
        <p:spPr>
          <a:xfrm>
            <a:off x="2083383" y="1042580"/>
            <a:ext cx="1823424" cy="1084791"/>
          </a:xfrm>
          <a:prstGeom prst="rect">
            <a:avLst/>
          </a:prstGeom>
        </p:spPr>
      </p:pic>
      <p:pic>
        <p:nvPicPr>
          <p:cNvPr id="10" name="Picture 10"/>
          <p:cNvPicPr>
            <a:picLocks noChangeAspect="1"/>
          </p:cNvPicPr>
          <p:nvPr/>
        </p:nvPicPr>
        <p:blipFill>
          <a:blip r:embed="rId5" cstate="print"/>
          <a:srcRect/>
          <a:stretch>
            <a:fillRect/>
          </a:stretch>
        </p:blipFill>
        <p:spPr>
          <a:xfrm>
            <a:off x="3906807" y="370024"/>
            <a:ext cx="1645417" cy="978891"/>
          </a:xfrm>
          <a:prstGeom prst="rect">
            <a:avLst/>
          </a:prstGeom>
        </p:spPr>
      </p:pic>
      <p:pic>
        <p:nvPicPr>
          <p:cNvPr id="11" name="Picture 11"/>
          <p:cNvPicPr>
            <a:picLocks noChangeAspect="1"/>
          </p:cNvPicPr>
          <p:nvPr/>
        </p:nvPicPr>
        <p:blipFill>
          <a:blip r:embed="rId6" cstate="print"/>
          <a:srcRect/>
          <a:stretch>
            <a:fillRect/>
          </a:stretch>
        </p:blipFill>
        <p:spPr>
          <a:xfrm>
            <a:off x="930972" y="370024"/>
            <a:ext cx="1755555" cy="10444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a:videoFile r:link="rId1"/>
          </p:nvPr>
        </p:nvPicPr>
        <p:blipFill>
          <a:blip r:embed="rId3" cstate="print"/>
          <a:stretch>
            <a:fillRect/>
          </a:stretch>
        </p:blipFill>
        <p:spPr>
          <a:xfrm>
            <a:off x="3596969" y="2828392"/>
            <a:ext cx="10305931" cy="5797014"/>
          </a:xfrm>
          <a:prstGeom prst="rect">
            <a:avLst/>
          </a:prstGeom>
        </p:spPr>
      </p:pic>
      <p:sp>
        <p:nvSpPr>
          <p:cNvPr id="3" name="TextBox 3"/>
          <p:cNvSpPr txBox="1"/>
          <p:nvPr/>
        </p:nvSpPr>
        <p:spPr>
          <a:xfrm>
            <a:off x="2437094" y="962025"/>
            <a:ext cx="12625681" cy="1731243"/>
          </a:xfrm>
          <a:prstGeom prst="rect">
            <a:avLst/>
          </a:prstGeom>
        </p:spPr>
        <p:txBody>
          <a:bodyPr lIns="0" tIns="0" rIns="0" bIns="0" rtlCol="0" anchor="t">
            <a:spAutoFit/>
          </a:bodyPr>
          <a:lstStyle/>
          <a:p>
            <a:pPr algn="ctr">
              <a:lnSpc>
                <a:spcPts val="4480"/>
              </a:lnSpc>
              <a:spcBef>
                <a:spcPct val="0"/>
              </a:spcBef>
            </a:pPr>
            <a:r>
              <a:rPr lang="en-US" sz="3200" dirty="0" smtClean="0">
                <a:solidFill>
                  <a:srgbClr val="000000"/>
                </a:solidFill>
                <a:latin typeface="Alegreya Sans SC Bold"/>
              </a:rPr>
              <a:t>Practice listening and understanding skills – what’s the main idea in this dialogue</a:t>
            </a:r>
            <a:r>
              <a:rPr lang="en-US" sz="3200" dirty="0" smtClean="0">
                <a:solidFill>
                  <a:srgbClr val="000000"/>
                </a:solidFill>
                <a:latin typeface="Alegreya Sans SC Bold"/>
              </a:rPr>
              <a:t>?</a:t>
            </a:r>
          </a:p>
          <a:p>
            <a:pPr algn="ctr">
              <a:lnSpc>
                <a:spcPts val="4480"/>
              </a:lnSpc>
              <a:spcBef>
                <a:spcPct val="0"/>
              </a:spcBef>
            </a:pPr>
            <a:r>
              <a:rPr lang="en-US" sz="3200" smtClean="0">
                <a:solidFill>
                  <a:srgbClr val="000000"/>
                </a:solidFill>
                <a:latin typeface="Alegreya Sans SC Bold"/>
                <a:hlinkClick r:id="rId4"/>
              </a:rPr>
              <a:t>https</a:t>
            </a:r>
            <a:r>
              <a:rPr lang="en-US" sz="3200" smtClean="0">
                <a:solidFill>
                  <a:srgbClr val="000000"/>
                </a:solidFill>
                <a:latin typeface="Alegreya Sans SC Bold"/>
                <a:hlinkClick r:id="rId4"/>
              </a:rPr>
              <a:t>://</a:t>
            </a:r>
            <a:r>
              <a:rPr lang="en-US" sz="3200" smtClean="0">
                <a:solidFill>
                  <a:srgbClr val="000000"/>
                </a:solidFill>
                <a:latin typeface="Alegreya Sans SC Bold"/>
                <a:hlinkClick r:id="rId4"/>
              </a:rPr>
              <a:t>youtu.be/blZzOAUZbsg</a:t>
            </a:r>
            <a:r>
              <a:rPr lang="en-US" sz="3200" dirty="0">
                <a:solidFill>
                  <a:srgbClr val="000000"/>
                </a:solidFill>
                <a:latin typeface="Alegreya Sans SC Bold"/>
              </a:rPr>
              <a:t> </a:t>
            </a:r>
            <a:endParaRPr lang="en-US" sz="3200" smtClean="0">
              <a:solidFill>
                <a:srgbClr val="000000"/>
              </a:solidFill>
              <a:latin typeface="Alegreya Sans SC 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extBox 2"/>
          <p:cNvSpPr txBox="1"/>
          <p:nvPr/>
        </p:nvSpPr>
        <p:spPr>
          <a:xfrm>
            <a:off x="5286660" y="4848975"/>
            <a:ext cx="7341354" cy="893834"/>
          </a:xfrm>
          <a:prstGeom prst="rect">
            <a:avLst/>
          </a:prstGeom>
        </p:spPr>
        <p:txBody>
          <a:bodyPr lIns="0" tIns="0" rIns="0" bIns="0" rtlCol="0" anchor="t">
            <a:spAutoFit/>
          </a:bodyPr>
          <a:lstStyle/>
          <a:p>
            <a:pPr algn="ctr">
              <a:lnSpc>
                <a:spcPts val="7839"/>
              </a:lnSpc>
              <a:spcBef>
                <a:spcPct val="0"/>
              </a:spcBef>
            </a:pPr>
            <a:r>
              <a:rPr lang="en-US" sz="5600" smtClean="0">
                <a:solidFill>
                  <a:srgbClr val="000000"/>
                </a:solidFill>
                <a:latin typeface="Alegreya Sans SC Bold"/>
              </a:rPr>
              <a:t>Questions?</a:t>
            </a:r>
            <a:endParaRPr lang="en-US" sz="5600" dirty="0">
              <a:solidFill>
                <a:srgbClr val="000000"/>
              </a:solidFill>
              <a:latin typeface="Alegreya Sans SC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212A"/>
        </a:solidFill>
        <a:effectLst/>
      </p:bgPr>
    </p:bg>
    <p:spTree>
      <p:nvGrpSpPr>
        <p:cNvPr id="1" name=""/>
        <p:cNvGrpSpPr/>
        <p:nvPr/>
      </p:nvGrpSpPr>
      <p:grpSpPr>
        <a:xfrm>
          <a:off x="0" y="0"/>
          <a:ext cx="0" cy="0"/>
          <a:chOff x="0" y="0"/>
          <a:chExt cx="0" cy="0"/>
        </a:xfrm>
      </p:grpSpPr>
      <p:grpSp>
        <p:nvGrpSpPr>
          <p:cNvPr id="2" name="Group 2"/>
          <p:cNvGrpSpPr/>
          <p:nvPr/>
        </p:nvGrpSpPr>
        <p:grpSpPr>
          <a:xfrm>
            <a:off x="2077780" y="-1161457"/>
            <a:ext cx="15181520" cy="8438806"/>
            <a:chOff x="0" y="0"/>
            <a:chExt cx="20242027" cy="11251742"/>
          </a:xfrm>
        </p:grpSpPr>
        <p:sp>
          <p:nvSpPr>
            <p:cNvPr id="3" name="TextBox 3"/>
            <p:cNvSpPr txBox="1"/>
            <p:nvPr/>
          </p:nvSpPr>
          <p:spPr>
            <a:xfrm>
              <a:off x="0" y="0"/>
              <a:ext cx="20242027" cy="1494124"/>
            </a:xfrm>
            <a:prstGeom prst="rect">
              <a:avLst/>
            </a:prstGeom>
          </p:spPr>
          <p:txBody>
            <a:bodyPr lIns="0" tIns="0" rIns="0" bIns="0" rtlCol="0" anchor="t">
              <a:spAutoFit/>
            </a:bodyPr>
            <a:lstStyle/>
            <a:p>
              <a:pPr>
                <a:lnSpc>
                  <a:spcPts val="8873"/>
                </a:lnSpc>
              </a:pPr>
              <a:endParaRPr/>
            </a:p>
          </p:txBody>
        </p:sp>
        <p:sp>
          <p:nvSpPr>
            <p:cNvPr id="4" name="TextBox 4"/>
            <p:cNvSpPr txBox="1"/>
            <p:nvPr/>
          </p:nvSpPr>
          <p:spPr>
            <a:xfrm>
              <a:off x="0" y="3751365"/>
              <a:ext cx="19889844" cy="722658"/>
            </a:xfrm>
            <a:prstGeom prst="rect">
              <a:avLst/>
            </a:prstGeom>
          </p:spPr>
          <p:txBody>
            <a:bodyPr lIns="0" tIns="0" rIns="0" bIns="0" rtlCol="0" anchor="t">
              <a:spAutoFit/>
            </a:bodyPr>
            <a:lstStyle/>
            <a:p>
              <a:pPr>
                <a:lnSpc>
                  <a:spcPts val="4896"/>
                </a:lnSpc>
              </a:pPr>
              <a:endParaRPr/>
            </a:p>
          </p:txBody>
        </p:sp>
        <p:sp>
          <p:nvSpPr>
            <p:cNvPr id="5" name="TextBox 5"/>
            <p:cNvSpPr txBox="1"/>
            <p:nvPr/>
          </p:nvSpPr>
          <p:spPr>
            <a:xfrm>
              <a:off x="0" y="5127186"/>
              <a:ext cx="19889844" cy="767490"/>
            </a:xfrm>
            <a:prstGeom prst="rect">
              <a:avLst/>
            </a:prstGeom>
          </p:spPr>
          <p:txBody>
            <a:bodyPr lIns="0" tIns="0" rIns="0" bIns="0" rtlCol="0" anchor="t">
              <a:spAutoFit/>
            </a:bodyPr>
            <a:lstStyle/>
            <a:p>
              <a:pPr>
                <a:lnSpc>
                  <a:spcPts val="4852"/>
                </a:lnSpc>
              </a:pPr>
              <a:r>
                <a:rPr lang="en-US" sz="3466" b="0" i="0" spc="419" dirty="0" smtClean="0">
                  <a:solidFill>
                    <a:srgbClr val="FF4A3B"/>
                  </a:solidFill>
                  <a:latin typeface="Alegreya Sans SC Bold"/>
                </a:rPr>
                <a:t>Ask participants to tell something about themselves</a:t>
              </a:r>
              <a:endParaRPr lang="en-US" sz="3466" b="0" i="0" spc="419" dirty="0">
                <a:solidFill>
                  <a:srgbClr val="FF4A3B"/>
                </a:solidFill>
                <a:latin typeface="Alegreya Sans SC Bold"/>
              </a:endParaRPr>
            </a:p>
          </p:txBody>
        </p:sp>
        <p:sp>
          <p:nvSpPr>
            <p:cNvPr id="6" name="TextBox 6"/>
            <p:cNvSpPr txBox="1"/>
            <p:nvPr/>
          </p:nvSpPr>
          <p:spPr>
            <a:xfrm>
              <a:off x="0" y="6144658"/>
              <a:ext cx="19889844" cy="2513508"/>
            </a:xfrm>
            <a:prstGeom prst="rect">
              <a:avLst/>
            </a:prstGeom>
          </p:spPr>
          <p:txBody>
            <a:bodyPr lIns="0" tIns="0" rIns="0" bIns="0" rtlCol="0" anchor="t">
              <a:spAutoFit/>
            </a:bodyPr>
            <a:lstStyle/>
            <a:p>
              <a:pPr>
                <a:lnSpc>
                  <a:spcPts val="4896"/>
                </a:lnSpc>
              </a:pPr>
              <a:r>
                <a:rPr lang="en-US" sz="3004" b="0" i="0" spc="180" dirty="0" smtClean="0">
                  <a:solidFill>
                    <a:srgbClr val="EDE6E2"/>
                  </a:solidFill>
                  <a:latin typeface="Alegreya Sans SC Bold"/>
                </a:rPr>
                <a:t>-key professional skill/ </a:t>
              </a:r>
              <a:r>
                <a:rPr lang="en-US" sz="3004" b="0" i="0" spc="180" dirty="0" err="1" smtClean="0">
                  <a:solidFill>
                    <a:srgbClr val="EDE6E2"/>
                  </a:solidFill>
                  <a:latin typeface="Alegreya Sans SC Bold"/>
                </a:rPr>
                <a:t>comptenece</a:t>
              </a:r>
              <a:endParaRPr lang="en-US" sz="3004" b="0" i="0" spc="180" dirty="0">
                <a:solidFill>
                  <a:srgbClr val="EDE6E2"/>
                </a:solidFill>
                <a:latin typeface="Alegreya Sans SC Bold"/>
              </a:endParaRPr>
            </a:p>
            <a:p>
              <a:pPr>
                <a:lnSpc>
                  <a:spcPts val="4896"/>
                </a:lnSpc>
              </a:pPr>
              <a:r>
                <a:rPr lang="en-US" sz="3004" b="0" i="0" spc="180" dirty="0" smtClean="0">
                  <a:solidFill>
                    <a:srgbClr val="EDE6E2"/>
                  </a:solidFill>
                  <a:latin typeface="Alegreya Sans SC Bold"/>
                </a:rPr>
                <a:t>-key life skill</a:t>
              </a:r>
              <a:endParaRPr lang="en-US" sz="3004" b="0" i="0" spc="180" dirty="0">
                <a:solidFill>
                  <a:srgbClr val="EDE6E2"/>
                </a:solidFill>
                <a:latin typeface="Alegreya Sans SC Bold"/>
              </a:endParaRPr>
            </a:p>
            <a:p>
              <a:pPr>
                <a:lnSpc>
                  <a:spcPts val="4896"/>
                </a:lnSpc>
              </a:pPr>
              <a:r>
                <a:rPr lang="en-US" sz="3004" b="0" i="0" spc="180" dirty="0" smtClean="0">
                  <a:solidFill>
                    <a:srgbClr val="EDE6E2"/>
                  </a:solidFill>
                  <a:latin typeface="Alegreya Sans SC Bold"/>
                </a:rPr>
                <a:t>-how can you use a brick?</a:t>
              </a:r>
              <a:endParaRPr lang="en-US" sz="3004" b="0" i="0" spc="180" dirty="0">
                <a:solidFill>
                  <a:srgbClr val="EDE6E2"/>
                </a:solidFill>
                <a:latin typeface="Alegreya Sans SC Bold"/>
              </a:endParaRPr>
            </a:p>
          </p:txBody>
        </p:sp>
        <p:sp>
          <p:nvSpPr>
            <p:cNvPr id="7" name="TextBox 7"/>
            <p:cNvSpPr txBox="1"/>
            <p:nvPr/>
          </p:nvSpPr>
          <p:spPr>
            <a:xfrm>
              <a:off x="0" y="9396435"/>
              <a:ext cx="19889844" cy="767490"/>
            </a:xfrm>
            <a:prstGeom prst="rect">
              <a:avLst/>
            </a:prstGeom>
          </p:spPr>
          <p:txBody>
            <a:bodyPr lIns="0" tIns="0" rIns="0" bIns="0" rtlCol="0" anchor="t">
              <a:spAutoFit/>
            </a:bodyPr>
            <a:lstStyle/>
            <a:p>
              <a:pPr>
                <a:lnSpc>
                  <a:spcPts val="4852"/>
                </a:lnSpc>
              </a:pPr>
              <a:r>
                <a:rPr lang="en-US" sz="3466" b="0" i="0" spc="419" dirty="0" smtClean="0">
                  <a:solidFill>
                    <a:srgbClr val="FF4A3B"/>
                  </a:solidFill>
                  <a:latin typeface="Alegreya Sans SC Bold"/>
                </a:rPr>
                <a:t>And say a few words about </a:t>
              </a:r>
              <a:r>
                <a:rPr lang="en-US" sz="3466" b="0" i="0" spc="419" dirty="0" err="1" smtClean="0">
                  <a:solidFill>
                    <a:srgbClr val="FF4A3B"/>
                  </a:solidFill>
                  <a:latin typeface="Alegreya Sans SC Bold"/>
                </a:rPr>
                <a:t>muself</a:t>
              </a:r>
              <a:endParaRPr lang="en-US" sz="3466" b="0" i="0" spc="419" dirty="0">
                <a:solidFill>
                  <a:srgbClr val="FF4A3B"/>
                </a:solidFill>
                <a:latin typeface="Alegreya Sans SC Bold"/>
              </a:endParaRPr>
            </a:p>
          </p:txBody>
        </p:sp>
        <p:sp>
          <p:nvSpPr>
            <p:cNvPr id="8" name="TextBox 8"/>
            <p:cNvSpPr txBox="1"/>
            <p:nvPr/>
          </p:nvSpPr>
          <p:spPr>
            <a:xfrm>
              <a:off x="0" y="10413906"/>
              <a:ext cx="19889844" cy="837836"/>
            </a:xfrm>
            <a:prstGeom prst="rect">
              <a:avLst/>
            </a:prstGeom>
          </p:spPr>
          <p:txBody>
            <a:bodyPr lIns="0" tIns="0" rIns="0" bIns="0" rtlCol="0" anchor="t">
              <a:spAutoFit/>
            </a:bodyPr>
            <a:lstStyle/>
            <a:p>
              <a:pPr>
                <a:lnSpc>
                  <a:spcPts val="4896"/>
                </a:lnSpc>
              </a:pPr>
              <a:r>
                <a:rPr lang="en-US" sz="3004" b="0" i="0" spc="180" dirty="0" smtClean="0">
                  <a:solidFill>
                    <a:srgbClr val="EDE6E2"/>
                  </a:solidFill>
                  <a:latin typeface="Alegreya Sans SC Bold"/>
                </a:rPr>
                <a:t>How to get </a:t>
              </a:r>
              <a:r>
                <a:rPr lang="en-US" sz="3004" spc="180" dirty="0" smtClean="0">
                  <a:solidFill>
                    <a:srgbClr val="EDE6E2"/>
                  </a:solidFill>
                  <a:latin typeface="Alegreya Sans SC Bold"/>
                </a:rPr>
                <a:t>from PR into ‘everything</a:t>
              </a:r>
              <a:r>
                <a:rPr lang="en-US" sz="3004" b="0" i="0" spc="180" dirty="0" smtClean="0">
                  <a:solidFill>
                    <a:srgbClr val="EDE6E2"/>
                  </a:solidFill>
                  <a:latin typeface="Alegreya Sans SC Bold"/>
                </a:rPr>
                <a:t>’</a:t>
              </a:r>
              <a:endParaRPr lang="en-US" sz="3004" b="0" i="0" spc="180" dirty="0">
                <a:solidFill>
                  <a:srgbClr val="EDE6E2"/>
                </a:solidFill>
                <a:latin typeface="Alegreya Sans SC Bold"/>
              </a:endParaRPr>
            </a:p>
          </p:txBody>
        </p:sp>
      </p:grpSp>
      <p:pic>
        <p:nvPicPr>
          <p:cNvPr id="9" name="Picture 9"/>
          <p:cNvPicPr>
            <a:picLocks noChangeAspect="1"/>
          </p:cNvPicPr>
          <p:nvPr/>
        </p:nvPicPr>
        <p:blipFill>
          <a:blip r:embed="rId2" cstate="print"/>
          <a:srcRect/>
          <a:stretch>
            <a:fillRect/>
          </a:stretch>
        </p:blipFill>
        <p:spPr>
          <a:xfrm rot="5400000">
            <a:off x="11652258" y="1473287"/>
            <a:ext cx="11673191" cy="8229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165353"/>
            <a:ext cx="14313502" cy="3163662"/>
            <a:chOff x="0" y="0"/>
            <a:chExt cx="19084669" cy="4218216"/>
          </a:xfrm>
        </p:grpSpPr>
        <p:sp>
          <p:nvSpPr>
            <p:cNvPr id="3" name="TextBox 3"/>
            <p:cNvSpPr txBox="1"/>
            <p:nvPr/>
          </p:nvSpPr>
          <p:spPr>
            <a:xfrm>
              <a:off x="0" y="-9525"/>
              <a:ext cx="19084669" cy="1418221"/>
            </a:xfrm>
            <a:prstGeom prst="rect">
              <a:avLst/>
            </a:prstGeom>
          </p:spPr>
          <p:txBody>
            <a:bodyPr lIns="0" tIns="0" rIns="0" bIns="0" rtlCol="0" anchor="t">
              <a:spAutoFit/>
            </a:bodyPr>
            <a:lstStyle/>
            <a:p>
              <a:pPr>
                <a:lnSpc>
                  <a:spcPts val="8366"/>
                </a:lnSpc>
              </a:pPr>
              <a:endParaRPr/>
            </a:p>
          </p:txBody>
        </p:sp>
        <p:sp>
          <p:nvSpPr>
            <p:cNvPr id="4" name="TextBox 4"/>
            <p:cNvSpPr txBox="1"/>
            <p:nvPr/>
          </p:nvSpPr>
          <p:spPr>
            <a:xfrm>
              <a:off x="0" y="3530342"/>
              <a:ext cx="18752623" cy="687874"/>
            </a:xfrm>
            <a:prstGeom prst="rect">
              <a:avLst/>
            </a:prstGeom>
          </p:spPr>
          <p:txBody>
            <a:bodyPr lIns="0" tIns="0" rIns="0" bIns="0" rtlCol="0" anchor="t">
              <a:spAutoFit/>
            </a:bodyPr>
            <a:lstStyle/>
            <a:p>
              <a:pPr>
                <a:lnSpc>
                  <a:spcPts val="4616"/>
                </a:lnSpc>
              </a:pPr>
              <a:endParaRPr/>
            </a:p>
          </p:txBody>
        </p:sp>
      </p:grpSp>
      <p:pic>
        <p:nvPicPr>
          <p:cNvPr id="5" name="Picture 5"/>
          <p:cNvPicPr>
            <a:picLocks noChangeAspect="1"/>
          </p:cNvPicPr>
          <p:nvPr/>
        </p:nvPicPr>
        <p:blipFill>
          <a:blip r:embed="rId2" cstate="print"/>
          <a:srcRect/>
          <a:stretch>
            <a:fillRect/>
          </a:stretch>
        </p:blipFill>
        <p:spPr>
          <a:xfrm>
            <a:off x="11638728" y="7488304"/>
            <a:ext cx="1958123" cy="1621979"/>
          </a:xfrm>
          <a:prstGeom prst="rect">
            <a:avLst/>
          </a:prstGeom>
        </p:spPr>
      </p:pic>
      <p:pic>
        <p:nvPicPr>
          <p:cNvPr id="6" name="Picture 6"/>
          <p:cNvPicPr>
            <a:picLocks noChangeAspect="1"/>
          </p:cNvPicPr>
          <p:nvPr/>
        </p:nvPicPr>
        <p:blipFill>
          <a:blip r:embed="rId3" cstate="print"/>
          <a:srcRect/>
          <a:stretch>
            <a:fillRect/>
          </a:stretch>
        </p:blipFill>
        <p:spPr>
          <a:xfrm>
            <a:off x="3704637" y="7658265"/>
            <a:ext cx="1770797" cy="1282057"/>
          </a:xfrm>
          <a:prstGeom prst="rect">
            <a:avLst/>
          </a:prstGeom>
        </p:spPr>
      </p:pic>
      <p:sp>
        <p:nvSpPr>
          <p:cNvPr id="7" name="TextBox 7"/>
          <p:cNvSpPr txBox="1"/>
          <p:nvPr/>
        </p:nvSpPr>
        <p:spPr>
          <a:xfrm>
            <a:off x="2287548" y="1330753"/>
            <a:ext cx="12000712" cy="1513235"/>
          </a:xfrm>
          <a:prstGeom prst="rect">
            <a:avLst/>
          </a:prstGeom>
        </p:spPr>
        <p:txBody>
          <a:bodyPr lIns="0" tIns="0" rIns="0" bIns="0" rtlCol="0" anchor="t">
            <a:spAutoFit/>
          </a:bodyPr>
          <a:lstStyle/>
          <a:p>
            <a:pPr algn="ctr">
              <a:lnSpc>
                <a:spcPts val="5880"/>
              </a:lnSpc>
              <a:spcBef>
                <a:spcPct val="0"/>
              </a:spcBef>
            </a:pPr>
            <a:r>
              <a:rPr lang="en-US" sz="4200" dirty="0" smtClean="0">
                <a:solidFill>
                  <a:srgbClr val="FF4A3B"/>
                </a:solidFill>
                <a:latin typeface="Alegreya Sans SC Bold"/>
              </a:rPr>
              <a:t>Why civic tech and state IT projects often ‘lose’ their clients</a:t>
            </a:r>
            <a:endParaRPr lang="en-US" sz="4200" dirty="0">
              <a:solidFill>
                <a:srgbClr val="FF4A3B"/>
              </a:solidFill>
              <a:latin typeface="Alegreya Sans SC Bold"/>
            </a:endParaRPr>
          </a:p>
        </p:txBody>
      </p:sp>
      <p:pic>
        <p:nvPicPr>
          <p:cNvPr id="8" name="Picture 8"/>
          <p:cNvPicPr>
            <a:picLocks noChangeAspect="1"/>
          </p:cNvPicPr>
          <p:nvPr/>
        </p:nvPicPr>
        <p:blipFill>
          <a:blip r:embed="rId4" cstate="print"/>
          <a:srcRect/>
          <a:stretch>
            <a:fillRect/>
          </a:stretch>
        </p:blipFill>
        <p:spPr>
          <a:xfrm>
            <a:off x="6050012" y="7941597"/>
            <a:ext cx="765945" cy="715393"/>
          </a:xfrm>
          <a:prstGeom prst="rect">
            <a:avLst/>
          </a:prstGeom>
        </p:spPr>
      </p:pic>
      <p:pic>
        <p:nvPicPr>
          <p:cNvPr id="9" name="Picture 9"/>
          <p:cNvPicPr>
            <a:picLocks noChangeAspect="1"/>
          </p:cNvPicPr>
          <p:nvPr/>
        </p:nvPicPr>
        <p:blipFill>
          <a:blip r:embed="rId4" cstate="print"/>
          <a:srcRect/>
          <a:stretch>
            <a:fillRect/>
          </a:stretch>
        </p:blipFill>
        <p:spPr>
          <a:xfrm rot="-10800000">
            <a:off x="10005922" y="7941597"/>
            <a:ext cx="765945" cy="715393"/>
          </a:xfrm>
          <a:prstGeom prst="rect">
            <a:avLst/>
          </a:prstGeom>
        </p:spPr>
      </p:pic>
      <p:pic>
        <p:nvPicPr>
          <p:cNvPr id="10" name="Picture 10"/>
          <p:cNvPicPr>
            <a:picLocks noChangeAspect="1"/>
          </p:cNvPicPr>
          <p:nvPr/>
        </p:nvPicPr>
        <p:blipFill>
          <a:blip r:embed="rId5" cstate="print"/>
          <a:srcRect/>
          <a:stretch>
            <a:fillRect/>
          </a:stretch>
        </p:blipFill>
        <p:spPr>
          <a:xfrm>
            <a:off x="7655854" y="7173705"/>
            <a:ext cx="1814731" cy="1936578"/>
          </a:xfrm>
          <a:prstGeom prst="rect">
            <a:avLst/>
          </a:prstGeom>
        </p:spPr>
      </p:pic>
      <p:pic>
        <p:nvPicPr>
          <p:cNvPr id="11" name="Picture 11"/>
          <p:cNvPicPr>
            <a:picLocks noChangeAspect="1"/>
          </p:cNvPicPr>
          <p:nvPr/>
        </p:nvPicPr>
        <p:blipFill>
          <a:blip r:embed="rId2" cstate="print"/>
          <a:srcRect/>
          <a:stretch>
            <a:fillRect/>
          </a:stretch>
        </p:blipFill>
        <p:spPr>
          <a:xfrm>
            <a:off x="7686361" y="4344669"/>
            <a:ext cx="1928767" cy="1597662"/>
          </a:xfrm>
          <a:prstGeom prst="rect">
            <a:avLst/>
          </a:prstGeom>
        </p:spPr>
      </p:pic>
      <p:pic>
        <p:nvPicPr>
          <p:cNvPr id="12" name="Picture 12"/>
          <p:cNvPicPr>
            <a:picLocks noChangeAspect="1"/>
          </p:cNvPicPr>
          <p:nvPr/>
        </p:nvPicPr>
        <p:blipFill>
          <a:blip r:embed="rId3" cstate="print"/>
          <a:srcRect/>
          <a:stretch>
            <a:fillRect/>
          </a:stretch>
        </p:blipFill>
        <p:spPr>
          <a:xfrm>
            <a:off x="3865003" y="4512082"/>
            <a:ext cx="1744248" cy="1262836"/>
          </a:xfrm>
          <a:prstGeom prst="rect">
            <a:avLst/>
          </a:prstGeom>
        </p:spPr>
      </p:pic>
      <p:pic>
        <p:nvPicPr>
          <p:cNvPr id="13" name="Picture 13"/>
          <p:cNvPicPr>
            <a:picLocks noChangeAspect="1"/>
          </p:cNvPicPr>
          <p:nvPr/>
        </p:nvPicPr>
        <p:blipFill>
          <a:blip r:embed="rId4" cstate="print"/>
          <a:srcRect/>
          <a:stretch>
            <a:fillRect/>
          </a:stretch>
        </p:blipFill>
        <p:spPr>
          <a:xfrm>
            <a:off x="6175216" y="4791166"/>
            <a:ext cx="754462" cy="704667"/>
          </a:xfrm>
          <a:prstGeom prst="rect">
            <a:avLst/>
          </a:prstGeom>
        </p:spPr>
      </p:pic>
      <p:pic>
        <p:nvPicPr>
          <p:cNvPr id="14" name="Picture 14"/>
          <p:cNvPicPr>
            <a:picLocks noChangeAspect="1"/>
          </p:cNvPicPr>
          <p:nvPr/>
        </p:nvPicPr>
        <p:blipFill>
          <a:blip r:embed="rId4" cstate="print"/>
          <a:srcRect/>
          <a:stretch>
            <a:fillRect/>
          </a:stretch>
        </p:blipFill>
        <p:spPr>
          <a:xfrm>
            <a:off x="10071818" y="4791166"/>
            <a:ext cx="754462" cy="704667"/>
          </a:xfrm>
          <a:prstGeom prst="rect">
            <a:avLst/>
          </a:prstGeom>
        </p:spPr>
      </p:pic>
      <p:pic>
        <p:nvPicPr>
          <p:cNvPr id="15" name="Picture 15"/>
          <p:cNvPicPr>
            <a:picLocks noChangeAspect="1"/>
          </p:cNvPicPr>
          <p:nvPr/>
        </p:nvPicPr>
        <p:blipFill>
          <a:blip r:embed="rId5" cstate="print"/>
          <a:srcRect/>
          <a:stretch>
            <a:fillRect/>
          </a:stretch>
        </p:blipFill>
        <p:spPr>
          <a:xfrm>
            <a:off x="11821386" y="4189728"/>
            <a:ext cx="1787525" cy="1907544"/>
          </a:xfrm>
          <a:prstGeom prst="rect">
            <a:avLst/>
          </a:prstGeom>
        </p:spPr>
      </p:pic>
      <p:sp>
        <p:nvSpPr>
          <p:cNvPr id="16" name="TextBox 16"/>
          <p:cNvSpPr txBox="1"/>
          <p:nvPr/>
        </p:nvSpPr>
        <p:spPr>
          <a:xfrm>
            <a:off x="1291276" y="6153898"/>
            <a:ext cx="802229" cy="964969"/>
          </a:xfrm>
          <a:prstGeom prst="rect">
            <a:avLst/>
          </a:prstGeom>
        </p:spPr>
        <p:txBody>
          <a:bodyPr lIns="0" tIns="0" rIns="0" bIns="0" rtlCol="0" anchor="t">
            <a:spAutoFit/>
          </a:bodyPr>
          <a:lstStyle/>
          <a:p>
            <a:pPr algn="ctr">
              <a:lnSpc>
                <a:spcPts val="7839"/>
              </a:lnSpc>
              <a:spcBef>
                <a:spcPct val="0"/>
              </a:spcBef>
            </a:pPr>
            <a:r>
              <a:rPr lang="en-US" sz="5600">
                <a:solidFill>
                  <a:srgbClr val="FF4A3B"/>
                </a:solidFill>
                <a:latin typeface="Adigiana Extreme"/>
              </a:rPr>
              <a:t>VS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32738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7910784" y="1831535"/>
            <a:ext cx="11673191" cy="8229600"/>
          </a:xfrm>
          <a:prstGeom prst="rect">
            <a:avLst/>
          </a:prstGeom>
        </p:spPr>
      </p:pic>
      <p:pic>
        <p:nvPicPr>
          <p:cNvPr id="6" name="Picture 6"/>
          <p:cNvPicPr>
            <a:picLocks noChangeAspect="1"/>
          </p:cNvPicPr>
          <p:nvPr/>
        </p:nvPicPr>
        <p:blipFill>
          <a:blip r:embed="rId3" cstate="print"/>
          <a:srcRect/>
          <a:stretch>
            <a:fillRect/>
          </a:stretch>
        </p:blipFill>
        <p:spPr>
          <a:xfrm>
            <a:off x="2986508" y="5055516"/>
            <a:ext cx="2256392" cy="2256392"/>
          </a:xfrm>
          <a:prstGeom prst="rect">
            <a:avLst/>
          </a:prstGeom>
        </p:spPr>
      </p:pic>
      <p:pic>
        <p:nvPicPr>
          <p:cNvPr id="7" name="Picture 7"/>
          <p:cNvPicPr>
            <a:picLocks noChangeAspect="1"/>
          </p:cNvPicPr>
          <p:nvPr/>
        </p:nvPicPr>
        <p:blipFill>
          <a:blip r:embed="rId2" cstate="print"/>
          <a:srcRect/>
          <a:stretch>
            <a:fillRect/>
          </a:stretch>
        </p:blipFill>
        <p:spPr>
          <a:xfrm rot="5400000">
            <a:off x="-593696" y="1893570"/>
            <a:ext cx="11673191" cy="8229600"/>
          </a:xfrm>
          <a:prstGeom prst="rect">
            <a:avLst/>
          </a:prstGeom>
        </p:spPr>
      </p:pic>
      <p:pic>
        <p:nvPicPr>
          <p:cNvPr id="8" name="Picture 8"/>
          <p:cNvPicPr>
            <a:picLocks noChangeAspect="1"/>
          </p:cNvPicPr>
          <p:nvPr/>
        </p:nvPicPr>
        <p:blipFill>
          <a:blip r:embed="rId4" cstate="print"/>
          <a:srcRect/>
          <a:stretch>
            <a:fillRect/>
          </a:stretch>
        </p:blipFill>
        <p:spPr>
          <a:xfrm>
            <a:off x="13747380" y="1670929"/>
            <a:ext cx="2754471" cy="2281620"/>
          </a:xfrm>
          <a:prstGeom prst="rect">
            <a:avLst/>
          </a:prstGeom>
        </p:spPr>
      </p:pic>
      <p:pic>
        <p:nvPicPr>
          <p:cNvPr id="9" name="Picture 9"/>
          <p:cNvPicPr>
            <a:picLocks noChangeAspect="1"/>
          </p:cNvPicPr>
          <p:nvPr/>
        </p:nvPicPr>
        <p:blipFill>
          <a:blip r:embed="rId5" cstate="print"/>
          <a:srcRect/>
          <a:stretch>
            <a:fillRect/>
          </a:stretch>
        </p:blipFill>
        <p:spPr>
          <a:xfrm>
            <a:off x="4156184" y="2437896"/>
            <a:ext cx="2517695" cy="1822811"/>
          </a:xfrm>
          <a:prstGeom prst="rect">
            <a:avLst/>
          </a:prstGeom>
        </p:spPr>
      </p:pic>
      <p:pic>
        <p:nvPicPr>
          <p:cNvPr id="10" name="Picture 10"/>
          <p:cNvPicPr>
            <a:picLocks noChangeAspect="1"/>
          </p:cNvPicPr>
          <p:nvPr/>
        </p:nvPicPr>
        <p:blipFill>
          <a:blip r:embed="rId3" cstate="print"/>
          <a:srcRect/>
          <a:stretch>
            <a:fillRect/>
          </a:stretch>
        </p:blipFill>
        <p:spPr>
          <a:xfrm>
            <a:off x="7268518" y="2437896"/>
            <a:ext cx="2256392" cy="2256392"/>
          </a:xfrm>
          <a:prstGeom prst="rect">
            <a:avLst/>
          </a:prstGeom>
        </p:spPr>
      </p:pic>
      <p:pic>
        <p:nvPicPr>
          <p:cNvPr id="11" name="Picture 11"/>
          <p:cNvPicPr>
            <a:picLocks noChangeAspect="1"/>
          </p:cNvPicPr>
          <p:nvPr/>
        </p:nvPicPr>
        <p:blipFill>
          <a:blip r:embed="rId3" cstate="print"/>
          <a:srcRect/>
          <a:stretch>
            <a:fillRect/>
          </a:stretch>
        </p:blipFill>
        <p:spPr>
          <a:xfrm>
            <a:off x="5415032" y="542733"/>
            <a:ext cx="2256392" cy="2256392"/>
          </a:xfrm>
          <a:prstGeom prst="rect">
            <a:avLst/>
          </a:prstGeom>
        </p:spPr>
      </p:pic>
      <p:pic>
        <p:nvPicPr>
          <p:cNvPr id="12" name="Picture 12"/>
          <p:cNvPicPr>
            <a:picLocks noChangeAspect="1"/>
          </p:cNvPicPr>
          <p:nvPr/>
        </p:nvPicPr>
        <p:blipFill>
          <a:blip r:embed="rId3" cstate="print"/>
          <a:srcRect/>
          <a:stretch>
            <a:fillRect/>
          </a:stretch>
        </p:blipFill>
        <p:spPr>
          <a:xfrm>
            <a:off x="2522002" y="542733"/>
            <a:ext cx="2256392" cy="2256392"/>
          </a:xfrm>
          <a:prstGeom prst="rect">
            <a:avLst/>
          </a:prstGeom>
        </p:spPr>
      </p:pic>
      <p:pic>
        <p:nvPicPr>
          <p:cNvPr id="13" name="Picture 13"/>
          <p:cNvPicPr>
            <a:picLocks noChangeAspect="1"/>
          </p:cNvPicPr>
          <p:nvPr/>
        </p:nvPicPr>
        <p:blipFill>
          <a:blip r:embed="rId3" cstate="print"/>
          <a:srcRect/>
          <a:stretch>
            <a:fillRect/>
          </a:stretch>
        </p:blipFill>
        <p:spPr>
          <a:xfrm>
            <a:off x="1028700" y="2799125"/>
            <a:ext cx="2256392" cy="2256392"/>
          </a:xfrm>
          <a:prstGeom prst="rect">
            <a:avLst/>
          </a:prstGeom>
        </p:spPr>
      </p:pic>
      <p:pic>
        <p:nvPicPr>
          <p:cNvPr id="14" name="Picture 14"/>
          <p:cNvPicPr>
            <a:picLocks noChangeAspect="1"/>
          </p:cNvPicPr>
          <p:nvPr/>
        </p:nvPicPr>
        <p:blipFill>
          <a:blip r:embed="rId3" cstate="print"/>
          <a:srcRect/>
          <a:stretch>
            <a:fillRect/>
          </a:stretch>
        </p:blipFill>
        <p:spPr>
          <a:xfrm>
            <a:off x="5848206" y="4818139"/>
            <a:ext cx="2256392" cy="2256392"/>
          </a:xfrm>
          <a:prstGeom prst="rect">
            <a:avLst/>
          </a:prstGeom>
        </p:spPr>
      </p:pic>
      <p:sp>
        <p:nvSpPr>
          <p:cNvPr id="15" name="TextBox 15"/>
          <p:cNvSpPr txBox="1"/>
          <p:nvPr/>
        </p:nvSpPr>
        <p:spPr>
          <a:xfrm>
            <a:off x="9144000" y="6097987"/>
            <a:ext cx="6649712" cy="3026470"/>
          </a:xfrm>
          <a:prstGeom prst="rect">
            <a:avLst/>
          </a:prstGeom>
        </p:spPr>
        <p:txBody>
          <a:bodyPr lIns="0" tIns="0" rIns="0" bIns="0" rtlCol="0" anchor="t">
            <a:spAutoFit/>
          </a:bodyPr>
          <a:lstStyle/>
          <a:p>
            <a:pPr algn="ctr">
              <a:lnSpc>
                <a:spcPts val="5880"/>
              </a:lnSpc>
              <a:spcBef>
                <a:spcPct val="0"/>
              </a:spcBef>
            </a:pPr>
            <a:r>
              <a:rPr lang="en-US" sz="4200" dirty="0" smtClean="0">
                <a:solidFill>
                  <a:srgbClr val="FF4A3B"/>
                </a:solidFill>
                <a:latin typeface="Alegreya Sans SC Bold"/>
              </a:rPr>
              <a:t>The idea of this webinar is to discuss how we can learn the user of our product the best</a:t>
            </a:r>
            <a:endParaRPr lang="en-US" sz="4200" dirty="0">
              <a:solidFill>
                <a:srgbClr val="FF4A3B"/>
              </a:solidFill>
              <a:latin typeface="Alegreya Sans SC Bold"/>
            </a:endParaRPr>
          </a:p>
        </p:txBody>
      </p:sp>
      <p:pic>
        <p:nvPicPr>
          <p:cNvPr id="16" name="Picture 16"/>
          <p:cNvPicPr>
            <a:picLocks noChangeAspect="1"/>
          </p:cNvPicPr>
          <p:nvPr/>
        </p:nvPicPr>
        <p:blipFill>
          <a:blip r:embed="rId6" cstate="print"/>
          <a:srcRect/>
          <a:stretch>
            <a:fillRect/>
          </a:stretch>
        </p:blipFill>
        <p:spPr>
          <a:xfrm rot="-9126358">
            <a:off x="8834686" y="4988576"/>
            <a:ext cx="1380448" cy="4927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2092138" y="2874483"/>
            <a:ext cx="14118722" cy="1154162"/>
          </a:xfrm>
          <a:prstGeom prst="rect">
            <a:avLst/>
          </a:prstGeom>
        </p:spPr>
        <p:txBody>
          <a:bodyPr lIns="0" tIns="0" rIns="0" bIns="0" rtlCol="0" anchor="t">
            <a:spAutoFit/>
          </a:bodyPr>
          <a:lstStyle/>
          <a:p>
            <a:pPr algn="ctr">
              <a:lnSpc>
                <a:spcPts val="8959"/>
              </a:lnSpc>
              <a:spcBef>
                <a:spcPct val="0"/>
              </a:spcBef>
            </a:pPr>
            <a:r>
              <a:rPr lang="en-US" sz="6399" dirty="0" smtClean="0">
                <a:solidFill>
                  <a:srgbClr val="FF4A3B"/>
                </a:solidFill>
                <a:latin typeface="Alegreya Sans SC Bold"/>
              </a:rPr>
              <a:t>Tell me what you know about your user?</a:t>
            </a:r>
            <a:endParaRPr lang="en-US" sz="6399" dirty="0">
              <a:solidFill>
                <a:srgbClr val="FF4A3B"/>
              </a:solidFill>
              <a:latin typeface="Alegreya Sans SC Bold"/>
            </a:endParaRPr>
          </a:p>
        </p:txBody>
      </p:sp>
      <p:sp>
        <p:nvSpPr>
          <p:cNvPr id="6" name="TextBox 6"/>
          <p:cNvSpPr txBox="1"/>
          <p:nvPr/>
        </p:nvSpPr>
        <p:spPr>
          <a:xfrm>
            <a:off x="639348" y="7635988"/>
            <a:ext cx="17024303" cy="573234"/>
          </a:xfrm>
          <a:prstGeom prst="rect">
            <a:avLst/>
          </a:prstGeom>
        </p:spPr>
        <p:txBody>
          <a:bodyPr lIns="0" tIns="0" rIns="0" bIns="0" rtlCol="0" anchor="t">
            <a:spAutoFit/>
          </a:bodyPr>
          <a:lstStyle/>
          <a:p>
            <a:pPr algn="ctr">
              <a:lnSpc>
                <a:spcPts val="5040"/>
              </a:lnSpc>
              <a:spcBef>
                <a:spcPct val="0"/>
              </a:spcBef>
            </a:pPr>
            <a:r>
              <a:rPr lang="en-US" sz="3600" dirty="0">
                <a:solidFill>
                  <a:srgbClr val="565662"/>
                </a:solidFill>
                <a:latin typeface="Alegreya Sans SC Bold"/>
              </a:rPr>
              <a:t>* </a:t>
            </a:r>
            <a:r>
              <a:rPr lang="en-US" sz="3600" dirty="0" smtClean="0">
                <a:solidFill>
                  <a:srgbClr val="565662"/>
                </a:solidFill>
                <a:latin typeface="Alegreya Sans SC Bold"/>
              </a:rPr>
              <a:t>You can tell me things from your applications</a:t>
            </a:r>
            <a:endParaRPr lang="en-US" sz="3600" dirty="0">
              <a:solidFill>
                <a:srgbClr val="565662"/>
              </a:solidFill>
              <a:latin typeface="Alegreya Sans SC Bold"/>
            </a:endParaRPr>
          </a:p>
        </p:txBody>
      </p:sp>
      <p:pic>
        <p:nvPicPr>
          <p:cNvPr id="8" name="Picture 7"/>
          <p:cNvPicPr>
            <a:picLocks noChangeAspect="1"/>
          </p:cNvPicPr>
          <p:nvPr/>
        </p:nvPicPr>
        <p:blipFill>
          <a:blip r:embed="rId2" cstate="print"/>
          <a:srcRect/>
          <a:stretch>
            <a:fillRect/>
          </a:stretch>
        </p:blipFill>
        <p:spPr>
          <a:xfrm rot="630319">
            <a:off x="3307404" y="991541"/>
            <a:ext cx="11673191" cy="822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sp>
        <p:nvSpPr>
          <p:cNvPr id="5" name="TextBox 5"/>
          <p:cNvSpPr txBox="1"/>
          <p:nvPr/>
        </p:nvSpPr>
        <p:spPr>
          <a:xfrm>
            <a:off x="8756919" y="1712684"/>
            <a:ext cx="7883245" cy="6412012"/>
          </a:xfrm>
          <a:prstGeom prst="rect">
            <a:avLst/>
          </a:prstGeom>
        </p:spPr>
        <p:txBody>
          <a:bodyPr lIns="0" tIns="0" rIns="0" bIns="0" rtlCol="0" anchor="t">
            <a:spAutoFit/>
          </a:bodyPr>
          <a:lstStyle/>
          <a:p>
            <a:pPr>
              <a:lnSpc>
                <a:spcPts val="5040"/>
              </a:lnSpc>
              <a:spcBef>
                <a:spcPct val="0"/>
              </a:spcBef>
            </a:pPr>
            <a:r>
              <a:rPr lang="en-US" sz="3600" dirty="0" smtClean="0">
                <a:solidFill>
                  <a:srgbClr val="FF4A3B"/>
                </a:solidFill>
                <a:latin typeface="Alegreya Sans SC Bold"/>
              </a:rPr>
              <a:t>*Case from </a:t>
            </a:r>
            <a:r>
              <a:rPr lang="en-US" sz="3600" dirty="0" err="1" smtClean="0">
                <a:solidFill>
                  <a:srgbClr val="FF4A3B"/>
                </a:solidFill>
                <a:latin typeface="Alegreya Sans SC Bold"/>
              </a:rPr>
              <a:t>Silantyeva</a:t>
            </a:r>
            <a:endParaRPr lang="en-US" sz="3600" dirty="0">
              <a:solidFill>
                <a:srgbClr val="FF4A3B"/>
              </a:solidFill>
              <a:latin typeface="Alegreya Sans SC Bold"/>
            </a:endParaRPr>
          </a:p>
          <a:p>
            <a:pPr>
              <a:lnSpc>
                <a:spcPts val="5040"/>
              </a:lnSpc>
              <a:spcBef>
                <a:spcPct val="0"/>
              </a:spcBef>
            </a:pPr>
            <a:endParaRPr dirty="0"/>
          </a:p>
          <a:p>
            <a:pPr>
              <a:lnSpc>
                <a:spcPts val="5040"/>
              </a:lnSpc>
              <a:spcBef>
                <a:spcPct val="0"/>
              </a:spcBef>
            </a:pPr>
            <a:r>
              <a:rPr lang="en-US" sz="3600" dirty="0" smtClean="0">
                <a:solidFill>
                  <a:srgbClr val="565662"/>
                </a:solidFill>
                <a:latin typeface="Alegreya Sans SC Bold"/>
              </a:rPr>
              <a:t>Discuss the case of yoghurt with skeletons – context advert for 13-years-old.</a:t>
            </a:r>
          </a:p>
          <a:p>
            <a:pPr>
              <a:lnSpc>
                <a:spcPts val="5040"/>
              </a:lnSpc>
              <a:spcBef>
                <a:spcPct val="0"/>
              </a:spcBef>
            </a:pPr>
            <a:endParaRPr dirty="0"/>
          </a:p>
          <a:p>
            <a:pPr>
              <a:lnSpc>
                <a:spcPts val="5040"/>
              </a:lnSpc>
              <a:spcBef>
                <a:spcPct val="0"/>
              </a:spcBef>
            </a:pPr>
            <a:r>
              <a:rPr lang="en-US" sz="3600" dirty="0" smtClean="0">
                <a:solidFill>
                  <a:srgbClr val="565662"/>
                </a:solidFill>
                <a:latin typeface="Alegreya Sans SC Bold"/>
              </a:rPr>
              <a:t>Task for the audience: guess the key search words for the </a:t>
            </a:r>
            <a:r>
              <a:rPr lang="en-US" sz="3600" dirty="0" err="1" smtClean="0">
                <a:solidFill>
                  <a:srgbClr val="565662"/>
                </a:solidFill>
                <a:latin typeface="Alegreya Sans SC Bold"/>
              </a:rPr>
              <a:t>advertisment</a:t>
            </a:r>
            <a:r>
              <a:rPr lang="en-US" sz="3600" dirty="0" smtClean="0">
                <a:solidFill>
                  <a:srgbClr val="565662"/>
                </a:solidFill>
                <a:latin typeface="Alegreya Sans SC Bold"/>
              </a:rPr>
              <a:t> :)))</a:t>
            </a:r>
            <a:endParaRPr lang="en-US" sz="3600" dirty="0">
              <a:solidFill>
                <a:srgbClr val="565662"/>
              </a:solidFill>
              <a:latin typeface="Alegreya Sans SC Bold"/>
            </a:endParaRPr>
          </a:p>
          <a:p>
            <a:pPr>
              <a:lnSpc>
                <a:spcPts val="5040"/>
              </a:lnSpc>
              <a:spcBef>
                <a:spcPct val="0"/>
              </a:spcBef>
            </a:pPr>
            <a:r>
              <a:rPr lang="en-US" sz="3600" dirty="0" smtClean="0">
                <a:solidFill>
                  <a:srgbClr val="FF914D"/>
                </a:solidFill>
                <a:latin typeface="Alegreya Sans SC Bold"/>
              </a:rPr>
              <a:t>If you know the right answer, let others guess first.</a:t>
            </a:r>
            <a:endParaRPr lang="en-US" sz="3600" dirty="0">
              <a:solidFill>
                <a:srgbClr val="FF914D"/>
              </a:solidFill>
              <a:latin typeface="Alegreya Sans SC Bold"/>
            </a:endParaRPr>
          </a:p>
        </p:txBody>
      </p:sp>
      <p:pic>
        <p:nvPicPr>
          <p:cNvPr id="6" name="Picture 6"/>
          <p:cNvPicPr>
            <a:picLocks noChangeAspect="1"/>
          </p:cNvPicPr>
          <p:nvPr/>
        </p:nvPicPr>
        <p:blipFill>
          <a:blip r:embed="rId2" cstate="print"/>
          <a:srcRect/>
          <a:stretch>
            <a:fillRect/>
          </a:stretch>
        </p:blipFill>
        <p:spPr>
          <a:xfrm rot="9259784">
            <a:off x="1217748" y="1557608"/>
            <a:ext cx="3818605" cy="2881402"/>
          </a:xfrm>
          <a:prstGeom prst="rect">
            <a:avLst/>
          </a:prstGeom>
        </p:spPr>
      </p:pic>
      <p:pic>
        <p:nvPicPr>
          <p:cNvPr id="7" name="Picture 7"/>
          <p:cNvPicPr>
            <a:picLocks noChangeAspect="1"/>
          </p:cNvPicPr>
          <p:nvPr/>
        </p:nvPicPr>
        <p:blipFill>
          <a:blip r:embed="rId2" cstate="print"/>
          <a:srcRect/>
          <a:stretch>
            <a:fillRect/>
          </a:stretch>
        </p:blipFill>
        <p:spPr>
          <a:xfrm rot="-2700000">
            <a:off x="3809312" y="4246380"/>
            <a:ext cx="3818605" cy="2881402"/>
          </a:xfrm>
          <a:prstGeom prst="rect">
            <a:avLst/>
          </a:prstGeom>
        </p:spPr>
      </p:pic>
      <p:pic>
        <p:nvPicPr>
          <p:cNvPr id="8" name="Picture 8"/>
          <p:cNvPicPr>
            <a:picLocks noChangeAspect="1"/>
          </p:cNvPicPr>
          <p:nvPr/>
        </p:nvPicPr>
        <p:blipFill>
          <a:blip r:embed="rId2" cstate="print"/>
          <a:srcRect/>
          <a:stretch>
            <a:fillRect/>
          </a:stretch>
        </p:blipFill>
        <p:spPr>
          <a:xfrm rot="7268950">
            <a:off x="311304" y="6082053"/>
            <a:ext cx="3818605" cy="2881402"/>
          </a:xfrm>
          <a:prstGeom prst="rect">
            <a:avLst/>
          </a:prstGeom>
        </p:spPr>
      </p:pic>
      <p:pic>
        <p:nvPicPr>
          <p:cNvPr id="10" name="Picture 9"/>
          <p:cNvPicPr>
            <a:picLocks noChangeAspect="1"/>
          </p:cNvPicPr>
          <p:nvPr/>
        </p:nvPicPr>
        <p:blipFill>
          <a:blip r:embed="rId3" cstate="print"/>
          <a:srcRect/>
          <a:stretch>
            <a:fillRect/>
          </a:stretch>
        </p:blipFill>
        <p:spPr>
          <a:xfrm rot="5400000">
            <a:off x="2747146" y="807587"/>
            <a:ext cx="11673191"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692390"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9495288" y="1991937"/>
            <a:ext cx="7757532" cy="6283771"/>
          </a:xfrm>
          <a:prstGeom prst="rect">
            <a:avLst/>
          </a:prstGeom>
        </p:spPr>
        <p:txBody>
          <a:bodyPr lIns="0" tIns="0" rIns="0" bIns="0" rtlCol="0" anchor="t">
            <a:spAutoFit/>
          </a:bodyPr>
          <a:lstStyle/>
          <a:p>
            <a:pPr>
              <a:lnSpc>
                <a:spcPts val="4916"/>
              </a:lnSpc>
              <a:spcBef>
                <a:spcPct val="0"/>
              </a:spcBef>
            </a:pPr>
            <a:r>
              <a:rPr lang="en-US" sz="3511" dirty="0" smtClean="0">
                <a:solidFill>
                  <a:srgbClr val="FF4A3B"/>
                </a:solidFill>
                <a:latin typeface="Alegreya Sans SC Bold"/>
              </a:rPr>
              <a:t>*Case from </a:t>
            </a:r>
            <a:r>
              <a:rPr lang="en-US" sz="3511" dirty="0" err="1" smtClean="0">
                <a:solidFill>
                  <a:srgbClr val="FF4A3B"/>
                </a:solidFill>
                <a:latin typeface="Alegreya Sans SC Bold"/>
              </a:rPr>
              <a:t>Tsuker</a:t>
            </a:r>
            <a:endParaRPr lang="en-US" sz="3511" dirty="0">
              <a:solidFill>
                <a:srgbClr val="FF4A3B"/>
              </a:solidFill>
              <a:latin typeface="Alegreya Sans SC Bold"/>
            </a:endParaRPr>
          </a:p>
          <a:p>
            <a:pPr>
              <a:lnSpc>
                <a:spcPts val="4916"/>
              </a:lnSpc>
              <a:spcBef>
                <a:spcPct val="0"/>
              </a:spcBef>
            </a:pPr>
            <a:endParaRPr dirty="0"/>
          </a:p>
          <a:p>
            <a:pPr>
              <a:lnSpc>
                <a:spcPts val="4916"/>
              </a:lnSpc>
              <a:spcBef>
                <a:spcPct val="0"/>
              </a:spcBef>
            </a:pPr>
            <a:r>
              <a:rPr lang="en-US" sz="3511" dirty="0" smtClean="0">
                <a:solidFill>
                  <a:srgbClr val="565662"/>
                </a:solidFill>
                <a:latin typeface="Alegreya Sans SC Bold"/>
              </a:rPr>
              <a:t>A pizzeria revenues fall down. The owners say they tried everything to save the business.</a:t>
            </a:r>
            <a:endParaRPr lang="en-US" sz="3511" dirty="0">
              <a:solidFill>
                <a:srgbClr val="565662"/>
              </a:solidFill>
              <a:latin typeface="Alegreya Sans SC Bold"/>
            </a:endParaRPr>
          </a:p>
          <a:p>
            <a:pPr>
              <a:lnSpc>
                <a:spcPts val="4916"/>
              </a:lnSpc>
              <a:spcBef>
                <a:spcPct val="0"/>
              </a:spcBef>
            </a:pPr>
            <a:endParaRPr dirty="0"/>
          </a:p>
          <a:p>
            <a:pPr>
              <a:lnSpc>
                <a:spcPts val="4916"/>
              </a:lnSpc>
              <a:spcBef>
                <a:spcPct val="0"/>
              </a:spcBef>
            </a:pPr>
            <a:r>
              <a:rPr lang="en-US" sz="3511" dirty="0" smtClean="0">
                <a:solidFill>
                  <a:srgbClr val="565662"/>
                </a:solidFill>
                <a:latin typeface="Alegreya Sans SC Bold"/>
              </a:rPr>
              <a:t>Task for the audience: What did they try? </a:t>
            </a:r>
            <a:r>
              <a:rPr lang="en-US" sz="3511" dirty="0">
                <a:solidFill>
                  <a:srgbClr val="565662"/>
                </a:solidFill>
                <a:latin typeface="Alegreya Sans SC Bold"/>
              </a:rPr>
              <a:t>:)))</a:t>
            </a:r>
          </a:p>
          <a:p>
            <a:pPr>
              <a:lnSpc>
                <a:spcPts val="4916"/>
              </a:lnSpc>
              <a:spcBef>
                <a:spcPct val="0"/>
              </a:spcBef>
            </a:pPr>
            <a:r>
              <a:rPr lang="en-GB" sz="3511" dirty="0" smtClean="0">
                <a:solidFill>
                  <a:srgbClr val="FF914D"/>
                </a:solidFill>
                <a:latin typeface="Alegreya Sans SC Bold"/>
              </a:rPr>
              <a:t>If you know the right answer, let others guess first</a:t>
            </a:r>
            <a:r>
              <a:rPr lang="en-US" sz="3511" dirty="0" smtClean="0">
                <a:solidFill>
                  <a:srgbClr val="FF914D"/>
                </a:solidFill>
                <a:latin typeface="Alegreya Sans SC Bold"/>
              </a:rPr>
              <a:t>.</a:t>
            </a:r>
            <a:endParaRPr lang="en-US" sz="3511" dirty="0">
              <a:solidFill>
                <a:srgbClr val="FF914D"/>
              </a:solidFill>
              <a:latin typeface="Alegreya Sans SC Bold"/>
            </a:endParaRPr>
          </a:p>
        </p:txBody>
      </p:sp>
      <p:pic>
        <p:nvPicPr>
          <p:cNvPr id="7" name="Picture 7"/>
          <p:cNvPicPr>
            <a:picLocks noChangeAspect="1"/>
          </p:cNvPicPr>
          <p:nvPr/>
        </p:nvPicPr>
        <p:blipFill>
          <a:blip r:embed="rId3" cstate="print"/>
          <a:srcRect/>
          <a:stretch>
            <a:fillRect/>
          </a:stretch>
        </p:blipFill>
        <p:spPr>
          <a:xfrm rot="-3967055">
            <a:off x="1037702" y="1141611"/>
            <a:ext cx="3191776" cy="3191776"/>
          </a:xfrm>
          <a:prstGeom prst="rect">
            <a:avLst/>
          </a:prstGeom>
        </p:spPr>
      </p:pic>
      <p:pic>
        <p:nvPicPr>
          <p:cNvPr id="8" name="Picture 8"/>
          <p:cNvPicPr>
            <a:picLocks noChangeAspect="1"/>
          </p:cNvPicPr>
          <p:nvPr/>
        </p:nvPicPr>
        <p:blipFill>
          <a:blip r:embed="rId4" cstate="print"/>
          <a:srcRect/>
          <a:stretch>
            <a:fillRect/>
          </a:stretch>
        </p:blipFill>
        <p:spPr>
          <a:xfrm rot="3314007">
            <a:off x="3670794" y="2286439"/>
            <a:ext cx="4019670" cy="4019670"/>
          </a:xfrm>
          <a:prstGeom prst="rect">
            <a:avLst/>
          </a:prstGeom>
        </p:spPr>
      </p:pic>
      <p:pic>
        <p:nvPicPr>
          <p:cNvPr id="9" name="Picture 9"/>
          <p:cNvPicPr>
            <a:picLocks noChangeAspect="1"/>
          </p:cNvPicPr>
          <p:nvPr/>
        </p:nvPicPr>
        <p:blipFill>
          <a:blip r:embed="rId3" cstate="print"/>
          <a:srcRect/>
          <a:stretch>
            <a:fillRect/>
          </a:stretch>
        </p:blipFill>
        <p:spPr>
          <a:xfrm rot="8627002">
            <a:off x="1261167" y="5127351"/>
            <a:ext cx="3686528" cy="3686528"/>
          </a:xfrm>
          <a:prstGeom prst="rect">
            <a:avLst/>
          </a:prstGeom>
        </p:spPr>
      </p:pic>
      <p:pic>
        <p:nvPicPr>
          <p:cNvPr id="10" name="Picture 10"/>
          <p:cNvPicPr>
            <a:picLocks noChangeAspect="1"/>
          </p:cNvPicPr>
          <p:nvPr/>
        </p:nvPicPr>
        <p:blipFill>
          <a:blip r:embed="rId2" cstate="print"/>
          <a:srcRect/>
          <a:stretch>
            <a:fillRect/>
          </a:stretch>
        </p:blipFill>
        <p:spPr>
          <a:xfrm rot="5400000">
            <a:off x="-2953087" y="1473287"/>
            <a:ext cx="11673191" cy="822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grpSp>
        <p:nvGrpSpPr>
          <p:cNvPr id="2" name="Group 2"/>
          <p:cNvGrpSpPr/>
          <p:nvPr/>
        </p:nvGrpSpPr>
        <p:grpSpPr>
          <a:xfrm>
            <a:off x="1798078" y="0"/>
            <a:ext cx="13565386" cy="2998308"/>
            <a:chOff x="0" y="0"/>
            <a:chExt cx="18087181" cy="3997745"/>
          </a:xfrm>
        </p:grpSpPr>
        <p:sp>
          <p:nvSpPr>
            <p:cNvPr id="3" name="TextBox 3"/>
            <p:cNvSpPr txBox="1"/>
            <p:nvPr/>
          </p:nvSpPr>
          <p:spPr>
            <a:xfrm>
              <a:off x="0" y="-9525"/>
              <a:ext cx="18087181" cy="1344594"/>
            </a:xfrm>
            <a:prstGeom prst="rect">
              <a:avLst/>
            </a:prstGeom>
          </p:spPr>
          <p:txBody>
            <a:bodyPr lIns="0" tIns="0" rIns="0" bIns="0" rtlCol="0" anchor="t">
              <a:spAutoFit/>
            </a:bodyPr>
            <a:lstStyle/>
            <a:p>
              <a:pPr>
                <a:lnSpc>
                  <a:spcPts val="7929"/>
                </a:lnSpc>
              </a:pPr>
              <a:endParaRPr/>
            </a:p>
          </p:txBody>
        </p:sp>
        <p:sp>
          <p:nvSpPr>
            <p:cNvPr id="4" name="TextBox 4"/>
            <p:cNvSpPr txBox="1"/>
            <p:nvPr/>
          </p:nvSpPr>
          <p:spPr>
            <a:xfrm>
              <a:off x="0" y="3339849"/>
              <a:ext cx="17772490" cy="657896"/>
            </a:xfrm>
            <a:prstGeom prst="rect">
              <a:avLst/>
            </a:prstGeom>
          </p:spPr>
          <p:txBody>
            <a:bodyPr lIns="0" tIns="0" rIns="0" bIns="0" rtlCol="0" anchor="t">
              <a:spAutoFit/>
            </a:bodyPr>
            <a:lstStyle/>
            <a:p>
              <a:pPr>
                <a:lnSpc>
                  <a:spcPts val="4375"/>
                </a:lnSpc>
              </a:pPr>
              <a:endParaRPr/>
            </a:p>
          </p:txBody>
        </p:sp>
      </p:grpSp>
      <p:pic>
        <p:nvPicPr>
          <p:cNvPr id="5" name="Picture 5"/>
          <p:cNvPicPr>
            <a:picLocks noChangeAspect="1"/>
          </p:cNvPicPr>
          <p:nvPr/>
        </p:nvPicPr>
        <p:blipFill>
          <a:blip r:embed="rId2" cstate="print"/>
          <a:srcRect/>
          <a:stretch>
            <a:fillRect/>
          </a:stretch>
        </p:blipFill>
        <p:spPr>
          <a:xfrm rot="5400000">
            <a:off x="11652258" y="1473287"/>
            <a:ext cx="11673191" cy="8229600"/>
          </a:xfrm>
          <a:prstGeom prst="rect">
            <a:avLst/>
          </a:prstGeom>
        </p:spPr>
      </p:pic>
      <p:sp>
        <p:nvSpPr>
          <p:cNvPr id="6" name="TextBox 6"/>
          <p:cNvSpPr txBox="1"/>
          <p:nvPr/>
        </p:nvSpPr>
        <p:spPr>
          <a:xfrm>
            <a:off x="2543652" y="942975"/>
            <a:ext cx="13982204" cy="5116785"/>
          </a:xfrm>
          <a:prstGeom prst="rect">
            <a:avLst/>
          </a:prstGeom>
        </p:spPr>
        <p:txBody>
          <a:bodyPr lIns="0" tIns="0" rIns="0" bIns="0" rtlCol="0" anchor="t">
            <a:spAutoFit/>
          </a:bodyPr>
          <a:lstStyle/>
          <a:p>
            <a:pPr>
              <a:lnSpc>
                <a:spcPts val="5701"/>
              </a:lnSpc>
              <a:spcBef>
                <a:spcPct val="0"/>
              </a:spcBef>
            </a:pPr>
            <a:endParaRPr dirty="0"/>
          </a:p>
          <a:p>
            <a:pPr>
              <a:lnSpc>
                <a:spcPts val="5701"/>
              </a:lnSpc>
              <a:spcBef>
                <a:spcPct val="0"/>
              </a:spcBef>
            </a:pPr>
            <a:endParaRPr dirty="0"/>
          </a:p>
          <a:p>
            <a:pPr>
              <a:lnSpc>
                <a:spcPts val="5701"/>
              </a:lnSpc>
              <a:spcBef>
                <a:spcPct val="0"/>
              </a:spcBef>
            </a:pPr>
            <a:r>
              <a:rPr lang="en-US" sz="4072" dirty="0" smtClean="0">
                <a:solidFill>
                  <a:srgbClr val="565662"/>
                </a:solidFill>
                <a:latin typeface="Alegreya Sans SC Bold"/>
              </a:rPr>
              <a:t>Netflix CEO  explained a couple of years ago who is their main competitor...</a:t>
            </a:r>
            <a:endParaRPr lang="en-US" sz="4072" dirty="0">
              <a:solidFill>
                <a:srgbClr val="565662"/>
              </a:solidFill>
              <a:latin typeface="Alegreya Sans SC Bold"/>
            </a:endParaRPr>
          </a:p>
          <a:p>
            <a:pPr>
              <a:lnSpc>
                <a:spcPts val="5701"/>
              </a:lnSpc>
              <a:spcBef>
                <a:spcPct val="0"/>
              </a:spcBef>
            </a:pPr>
            <a:endParaRPr dirty="0"/>
          </a:p>
          <a:p>
            <a:pPr>
              <a:lnSpc>
                <a:spcPts val="5701"/>
              </a:lnSpc>
              <a:spcBef>
                <a:spcPct val="0"/>
              </a:spcBef>
            </a:pPr>
            <a:r>
              <a:rPr lang="en-US" sz="4072" dirty="0" smtClean="0">
                <a:solidFill>
                  <a:srgbClr val="565662"/>
                </a:solidFill>
                <a:latin typeface="Alegreya Sans SC Bold"/>
              </a:rPr>
              <a:t>Task for the audience: Who is that competitor ? </a:t>
            </a:r>
            <a:r>
              <a:rPr lang="en-US" sz="4072" dirty="0">
                <a:solidFill>
                  <a:srgbClr val="565662"/>
                </a:solidFill>
                <a:latin typeface="Alegreya Sans SC Bold"/>
              </a:rPr>
              <a:t>:)))</a:t>
            </a:r>
          </a:p>
          <a:p>
            <a:pPr>
              <a:lnSpc>
                <a:spcPts val="5701"/>
              </a:lnSpc>
              <a:spcBef>
                <a:spcPct val="0"/>
              </a:spcBef>
            </a:pPr>
            <a:r>
              <a:rPr lang="en-US" sz="4400" dirty="0" smtClean="0">
                <a:solidFill>
                  <a:srgbClr val="FF914D"/>
                </a:solidFill>
                <a:latin typeface="Alegreya Sans SC Bold"/>
              </a:rPr>
              <a:t>If you know the right answer, let others guess first</a:t>
            </a:r>
            <a:r>
              <a:rPr lang="en-US" sz="4072" dirty="0" smtClean="0">
                <a:solidFill>
                  <a:srgbClr val="FF914D"/>
                </a:solidFill>
                <a:latin typeface="Alegreya Sans SC Bold"/>
              </a:rPr>
              <a:t>.</a:t>
            </a:r>
            <a:endParaRPr lang="en-US" sz="4072" dirty="0">
              <a:solidFill>
                <a:srgbClr val="FF914D"/>
              </a:solidFill>
              <a:latin typeface="Alegreya Sans SC Bold"/>
            </a:endParaRPr>
          </a:p>
        </p:txBody>
      </p:sp>
      <p:pic>
        <p:nvPicPr>
          <p:cNvPr id="7" name="Picture 7"/>
          <p:cNvPicPr>
            <a:picLocks noChangeAspect="1"/>
          </p:cNvPicPr>
          <p:nvPr/>
        </p:nvPicPr>
        <p:blipFill>
          <a:blip r:embed="rId3" cstate="print"/>
          <a:srcRect/>
          <a:stretch>
            <a:fillRect/>
          </a:stretch>
        </p:blipFill>
        <p:spPr>
          <a:xfrm rot="2962852">
            <a:off x="290114" y="6293503"/>
            <a:ext cx="2099961" cy="2816671"/>
          </a:xfrm>
          <a:prstGeom prst="rect">
            <a:avLst/>
          </a:prstGeom>
        </p:spPr>
      </p:pic>
      <p:pic>
        <p:nvPicPr>
          <p:cNvPr id="8" name="Picture 8"/>
          <p:cNvPicPr>
            <a:picLocks noChangeAspect="1"/>
          </p:cNvPicPr>
          <p:nvPr/>
        </p:nvPicPr>
        <p:blipFill>
          <a:blip r:embed="rId3" cstate="print"/>
          <a:srcRect/>
          <a:stretch>
            <a:fillRect/>
          </a:stretch>
        </p:blipFill>
        <p:spPr>
          <a:xfrm rot="-1064337">
            <a:off x="3790956" y="7849964"/>
            <a:ext cx="2099961" cy="2816671"/>
          </a:xfrm>
          <a:prstGeom prst="rect">
            <a:avLst/>
          </a:prstGeom>
        </p:spPr>
      </p:pic>
      <p:pic>
        <p:nvPicPr>
          <p:cNvPr id="9" name="Picture 9"/>
          <p:cNvPicPr>
            <a:picLocks noChangeAspect="1"/>
          </p:cNvPicPr>
          <p:nvPr/>
        </p:nvPicPr>
        <p:blipFill>
          <a:blip r:embed="rId3" cstate="print"/>
          <a:srcRect/>
          <a:stretch>
            <a:fillRect/>
          </a:stretch>
        </p:blipFill>
        <p:spPr>
          <a:xfrm rot="401354">
            <a:off x="6887138" y="6486306"/>
            <a:ext cx="2099961" cy="2816671"/>
          </a:xfrm>
          <a:prstGeom prst="rect">
            <a:avLst/>
          </a:prstGeom>
        </p:spPr>
      </p:pic>
      <p:pic>
        <p:nvPicPr>
          <p:cNvPr id="10" name="Picture 10"/>
          <p:cNvPicPr>
            <a:picLocks noChangeAspect="1"/>
          </p:cNvPicPr>
          <p:nvPr/>
        </p:nvPicPr>
        <p:blipFill>
          <a:blip r:embed="rId3" cstate="print"/>
          <a:srcRect/>
          <a:stretch>
            <a:fillRect/>
          </a:stretch>
        </p:blipFill>
        <p:spPr>
          <a:xfrm rot="-1175257">
            <a:off x="10236116" y="7832410"/>
            <a:ext cx="2099961" cy="2816671"/>
          </a:xfrm>
          <a:prstGeom prst="rect">
            <a:avLst/>
          </a:prstGeom>
        </p:spPr>
      </p:pic>
      <p:pic>
        <p:nvPicPr>
          <p:cNvPr id="11" name="Picture 11"/>
          <p:cNvPicPr>
            <a:picLocks noChangeAspect="1"/>
          </p:cNvPicPr>
          <p:nvPr/>
        </p:nvPicPr>
        <p:blipFill>
          <a:blip r:embed="rId3" cstate="print"/>
          <a:srcRect/>
          <a:stretch>
            <a:fillRect/>
          </a:stretch>
        </p:blipFill>
        <p:spPr>
          <a:xfrm rot="916269">
            <a:off x="13845424" y="6600411"/>
            <a:ext cx="2099961" cy="2816671"/>
          </a:xfrm>
          <a:prstGeom prst="rect">
            <a:avLst/>
          </a:prstGeom>
        </p:spPr>
      </p:pic>
      <p:pic>
        <p:nvPicPr>
          <p:cNvPr id="12" name="Picture 12"/>
          <p:cNvPicPr>
            <a:picLocks noChangeAspect="1"/>
          </p:cNvPicPr>
          <p:nvPr/>
        </p:nvPicPr>
        <p:blipFill>
          <a:blip r:embed="rId3" cstate="print"/>
          <a:srcRect/>
          <a:stretch>
            <a:fillRect/>
          </a:stretch>
        </p:blipFill>
        <p:spPr>
          <a:xfrm rot="-1118066">
            <a:off x="16674209" y="4816301"/>
            <a:ext cx="2099961" cy="2816671"/>
          </a:xfrm>
          <a:prstGeom prst="rect">
            <a:avLst/>
          </a:prstGeom>
        </p:spPr>
      </p:pic>
      <p:pic>
        <p:nvPicPr>
          <p:cNvPr id="13" name="Picture 13"/>
          <p:cNvPicPr>
            <a:picLocks noChangeAspect="1"/>
          </p:cNvPicPr>
          <p:nvPr/>
        </p:nvPicPr>
        <p:blipFill>
          <a:blip r:embed="rId2" cstate="print"/>
          <a:srcRect/>
          <a:stretch>
            <a:fillRect/>
          </a:stretch>
        </p:blipFill>
        <p:spPr>
          <a:xfrm rot="5400000">
            <a:off x="-2743932" y="1473287"/>
            <a:ext cx="11673191"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705</Words>
  <Application>Microsoft Office PowerPoint</Application>
  <PresentationFormat>Произвольный</PresentationFormat>
  <Paragraphs>120</Paragraphs>
  <Slides>26</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Alegreya Sans SC Bold</vt:lpstr>
      <vt:lpstr>Adigiana Extreme</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собираем портрет пользователя</dc:title>
  <cp:lastModifiedBy>IrenWell</cp:lastModifiedBy>
  <cp:revision>11</cp:revision>
  <dcterms:created xsi:type="dcterms:W3CDTF">2006-08-16T00:00:00Z</dcterms:created>
  <dcterms:modified xsi:type="dcterms:W3CDTF">2019-05-22T07:21:00Z</dcterms:modified>
  <dc:identifier>DADaa6gANdI</dc:identifier>
</cp:coreProperties>
</file>