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7" r:id="rId2"/>
    <p:sldId id="332" r:id="rId3"/>
    <p:sldId id="337" r:id="rId4"/>
    <p:sldId id="336" r:id="rId5"/>
    <p:sldId id="333" r:id="rId6"/>
    <p:sldId id="334" r:id="rId7"/>
    <p:sldId id="340" r:id="rId8"/>
    <p:sldId id="341" r:id="rId9"/>
    <p:sldId id="339" r:id="rId10"/>
    <p:sldId id="335" r:id="rId11"/>
    <p:sldId id="288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9FF"/>
    <a:srgbClr val="0DB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2C58-4B06-4986-9C1C-0AC1312511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3A65C-4FBB-4AE6-B622-ACC224AC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6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9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F2F6-651A-4335-B6D0-BE9E7813332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8023-81C0-46FA-95A6-E440DDDB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twobrussell/Mining-the-Social-Web-2nd-Edition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hyperlink" Target="https://github.com/totalgood/nlpia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11" Type="http://schemas.openxmlformats.org/officeDocument/2006/relationships/hyperlink" Target="https://github.com/Apress/text-analytics-w-python" TargetMode="External"/><Relationship Id="rId5" Type="http://schemas.openxmlformats.org/officeDocument/2006/relationships/image" Target="../media/image35.jpg"/><Relationship Id="rId10" Type="http://schemas.openxmlformats.org/officeDocument/2006/relationships/hyperlink" Target="https://github.com/PacktPublishing/Hands-On-Chatbots-and-Conversational-UI-Development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s://github.com/Apress/deep-learning-for-natural-language-process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atista.com/statistics/717098/worldwide-customer-chatbot-acceptance-by-industr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trends.google.com/trends/explore?q=chatbot&amp;date=2016-01-02%202018-03-01#TIMESERI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4223" y="0"/>
            <a:ext cx="8536364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r>
              <a:rPr lang="ru-RU" sz="6600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</a:t>
            </a:r>
          </a:p>
          <a:p>
            <a:r>
              <a:rPr lang="ru-RU" sz="6600" b="1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Чатботов</a:t>
            </a:r>
            <a:endParaRPr lang="en-US" sz="6600" b="1" dirty="0">
              <a:solidFill>
                <a:schemeClr val="bg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FF931B-68FF-4904-BDE2-7D1EA6D2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19" y="9546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Архитектура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F71D9-013A-4E85-9071-1C4477068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00" y="1326373"/>
            <a:ext cx="569350" cy="569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CD7E93-A8E4-43B2-B95B-F1CD84576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14" y="2828941"/>
            <a:ext cx="590746" cy="5907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1B93FC-A466-436C-A407-0ADB0A8C71D9}"/>
              </a:ext>
            </a:extLst>
          </p:cNvPr>
          <p:cNvSpPr/>
          <p:nvPr/>
        </p:nvSpPr>
        <p:spPr>
          <a:xfrm>
            <a:off x="4342445" y="2037900"/>
            <a:ext cx="1435374" cy="1067319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Приложение</a:t>
            </a:r>
          </a:p>
          <a:p>
            <a:pPr algn="ctr"/>
            <a:r>
              <a:rPr lang="ru-RU" sz="1600" dirty="0"/>
              <a:t>Бот</a:t>
            </a:r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694501-9CC0-4A8C-B986-6E47FB4CBA81}"/>
              </a:ext>
            </a:extLst>
          </p:cNvPr>
          <p:cNvSpPr/>
          <p:nvPr/>
        </p:nvSpPr>
        <p:spPr>
          <a:xfrm>
            <a:off x="9230104" y="2153044"/>
            <a:ext cx="856606" cy="8370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действия</a:t>
            </a:r>
            <a:endParaRPr lang="en-US" sz="1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D5387A-04AE-4B07-868E-E5ADE31E26E6}"/>
              </a:ext>
            </a:extLst>
          </p:cNvPr>
          <p:cNvSpPr/>
          <p:nvPr/>
        </p:nvSpPr>
        <p:spPr>
          <a:xfrm>
            <a:off x="10834405" y="2021676"/>
            <a:ext cx="1199409" cy="10997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  <a:endParaRPr lang="en-US" sz="2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8BC11FC-AB8B-4B99-9BE4-3F4F3CB47ADE}"/>
              </a:ext>
            </a:extLst>
          </p:cNvPr>
          <p:cNvCxnSpPr>
            <a:cxnSpLocks/>
            <a:stCxn id="16" idx="0"/>
            <a:endCxn id="13" idx="0"/>
          </p:cNvCxnSpPr>
          <p:nvPr/>
        </p:nvCxnSpPr>
        <p:spPr>
          <a:xfrm rot="16200000" flipH="1" flipV="1">
            <a:off x="8239009" y="-1157201"/>
            <a:ext cx="16224" cy="6373978"/>
          </a:xfrm>
          <a:prstGeom prst="bentConnector3">
            <a:avLst>
              <a:gd name="adj1" fmla="val -9371949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4F0FEE-84D3-4749-8A4C-700DDEEAA465}"/>
              </a:ext>
            </a:extLst>
          </p:cNvPr>
          <p:cNvSpPr/>
          <p:nvPr/>
        </p:nvSpPr>
        <p:spPr>
          <a:xfrm>
            <a:off x="6342963" y="2021675"/>
            <a:ext cx="1516872" cy="10997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Парсер. Обработчик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08B30-7EE1-4E11-9B66-099B9DFEC891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>
            <a:off x="5777819" y="2571560"/>
            <a:ext cx="565144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D41A2B-69A1-49ED-A5BE-9C3F56F3D7A6}"/>
              </a:ext>
            </a:extLst>
          </p:cNvPr>
          <p:cNvCxnSpPr>
            <a:cxnSpLocks/>
            <a:stCxn id="22" idx="3"/>
            <a:endCxn id="15" idx="2"/>
          </p:cNvCxnSpPr>
          <p:nvPr/>
        </p:nvCxnSpPr>
        <p:spPr>
          <a:xfrm flipV="1">
            <a:off x="7859835" y="2571559"/>
            <a:ext cx="1370269" cy="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3F0620-862E-4FA4-961D-B299D1E5FEE9}"/>
              </a:ext>
            </a:extLst>
          </p:cNvPr>
          <p:cNvCxnSpPr>
            <a:cxnSpLocks/>
            <a:stCxn id="15" idx="6"/>
            <a:endCxn id="16" idx="1"/>
          </p:cNvCxnSpPr>
          <p:nvPr/>
        </p:nvCxnSpPr>
        <p:spPr>
          <a:xfrm>
            <a:off x="10086710" y="2571559"/>
            <a:ext cx="747695" cy="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7A904687-7B57-4645-9AC8-35C4FEC00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8" y="3579728"/>
            <a:ext cx="571938" cy="5719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042D9A-9F03-4F82-A383-6A817E304461}"/>
              </a:ext>
            </a:extLst>
          </p:cNvPr>
          <p:cNvGrpSpPr/>
          <p:nvPr/>
        </p:nvGrpSpPr>
        <p:grpSpPr>
          <a:xfrm>
            <a:off x="3083718" y="2102726"/>
            <a:ext cx="569350" cy="569350"/>
            <a:chOff x="4318715" y="2904119"/>
            <a:chExt cx="2381250" cy="23812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608DDC-DF7A-49A2-872F-A1D7A251904C}"/>
                </a:ext>
              </a:extLst>
            </p:cNvPr>
            <p:cNvSpPr/>
            <p:nvPr/>
          </p:nvSpPr>
          <p:spPr>
            <a:xfrm>
              <a:off x="4722119" y="3229031"/>
              <a:ext cx="1574442" cy="1731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A3FB0B-02BE-4B1D-B812-FD583787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715" y="2904119"/>
              <a:ext cx="2381250" cy="2381250"/>
            </a:xfrm>
            <a:prstGeom prst="rect">
              <a:avLst/>
            </a:prstGeom>
          </p:spPr>
        </p:pic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6B6C1FA6-FCA7-480F-A55A-68940384E7BB}"/>
              </a:ext>
            </a:extLst>
          </p:cNvPr>
          <p:cNvSpPr/>
          <p:nvPr/>
        </p:nvSpPr>
        <p:spPr>
          <a:xfrm>
            <a:off x="5953387" y="3777522"/>
            <a:ext cx="2951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msg </a:t>
            </a:r>
            <a:r>
              <a:rPr lang="en-US" sz="12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"intent"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 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"flight"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"Place"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 {</a:t>
            </a: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   "from"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 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"Baku"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   "to"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  : 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"Tbilisi"</a:t>
            </a:r>
            <a:endParaRPr lang="en-US" sz="12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"date_flight"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“13/6/2019"</a:t>
            </a:r>
            <a:endParaRPr lang="en-US" sz="12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"</a:t>
            </a:r>
            <a:r>
              <a:rPr lang="en-US" sz="1200" dirty="0" err="1">
                <a:solidFill>
                  <a:srgbClr val="E6DB74"/>
                </a:solidFill>
                <a:latin typeface="Consolas" panose="020B0609020204030204" pitchFamily="49" charset="0"/>
              </a:rPr>
              <a:t>max_price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 </a:t>
            </a:r>
            <a:r>
              <a:rPr lang="en-US" sz="1200" dirty="0">
                <a:solidFill>
                  <a:srgbClr val="AE81FF"/>
                </a:solidFill>
                <a:latin typeface="Consolas" panose="020B0609020204030204" pitchFamily="49" charset="0"/>
              </a:rPr>
              <a:t>80</a:t>
            </a:r>
            <a:endParaRPr lang="en-US" sz="12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   "currency"</a:t>
            </a:r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: </a:t>
            </a:r>
            <a:r>
              <a:rPr lang="en-US" sz="1200" dirty="0">
                <a:solidFill>
                  <a:srgbClr val="E6DB74"/>
                </a:solidFill>
                <a:latin typeface="Consolas" panose="020B0609020204030204" pitchFamily="49" charset="0"/>
              </a:rPr>
              <a:t>"Dollar"</a:t>
            </a:r>
            <a:endParaRPr lang="en-US" sz="12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F8F8F2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B3007FD-7A1E-4617-9970-FF04A56C54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9624" r="36381" b="6110"/>
          <a:stretch/>
        </p:blipFill>
        <p:spPr>
          <a:xfrm>
            <a:off x="274452" y="3269575"/>
            <a:ext cx="1860460" cy="332488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97E7B34-637B-425E-A5E3-1B43149D16F1}"/>
              </a:ext>
            </a:extLst>
          </p:cNvPr>
          <p:cNvSpPr txBox="1"/>
          <p:nvPr/>
        </p:nvSpPr>
        <p:spPr>
          <a:xfrm>
            <a:off x="370108" y="1404785"/>
            <a:ext cx="2281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Собираюсь полететь со своего города, в Тбилиси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 следующей неделе,  цена, – как обычно</a:t>
            </a: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58766E55-6CC5-469A-A2B8-E17F1EC2C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5" y="4285180"/>
            <a:ext cx="858242" cy="85824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AAFF671-BAFE-4C8D-9648-D54034D1B8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-1539" r="12875" b="1539"/>
          <a:stretch/>
        </p:blipFill>
        <p:spPr>
          <a:xfrm>
            <a:off x="8997005" y="3491842"/>
            <a:ext cx="550721" cy="49764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B2BAE9B6-4D73-4A9C-BD25-40E99C74C2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05" y="4120072"/>
            <a:ext cx="550721" cy="550721"/>
          </a:xfrm>
          <a:prstGeom prst="rect">
            <a:avLst/>
          </a:prstGeom>
        </p:spPr>
      </p:pic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AB6031E2-2F13-44AA-B3BD-6430A7061D15}"/>
              </a:ext>
            </a:extLst>
          </p:cNvPr>
          <p:cNvSpPr/>
          <p:nvPr/>
        </p:nvSpPr>
        <p:spPr>
          <a:xfrm>
            <a:off x="8751378" y="3366158"/>
            <a:ext cx="1814058" cy="2994729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C18CDB35-7D87-4467-A219-6924D83BF2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89" y="5406297"/>
            <a:ext cx="678412" cy="678412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E8F590AE-ED9D-4D17-A12B-7C7606AB81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11039" r="18504" b="11385"/>
          <a:stretch/>
        </p:blipFill>
        <p:spPr>
          <a:xfrm>
            <a:off x="8998010" y="4823647"/>
            <a:ext cx="585217" cy="474575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04A279E0-0094-44A5-A057-E385FCAA895C}"/>
              </a:ext>
            </a:extLst>
          </p:cNvPr>
          <p:cNvSpPr txBox="1"/>
          <p:nvPr/>
        </p:nvSpPr>
        <p:spPr>
          <a:xfrm>
            <a:off x="9052312" y="63487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API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D82BD183-D160-4201-AA35-E67FCC9725BB}"/>
              </a:ext>
            </a:extLst>
          </p:cNvPr>
          <p:cNvSpPr/>
          <p:nvPr/>
        </p:nvSpPr>
        <p:spPr>
          <a:xfrm>
            <a:off x="5825483" y="3685694"/>
            <a:ext cx="2551646" cy="2275905"/>
          </a:xfrm>
          <a:prstGeom prst="roundRect">
            <a:avLst>
              <a:gd name="adj" fmla="val 7083"/>
            </a:avLst>
          </a:prstGeom>
          <a:noFill/>
          <a:ln w="1270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79AAB3-9E74-46EC-A114-ED21F9E1E1A1}"/>
              </a:ext>
            </a:extLst>
          </p:cNvPr>
          <p:cNvSpPr txBox="1"/>
          <p:nvPr/>
        </p:nvSpPr>
        <p:spPr>
          <a:xfrm>
            <a:off x="6242580" y="6083730"/>
            <a:ext cx="1814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классификатор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7896E84A-37DE-4829-87FD-B09166ED0A61}"/>
              </a:ext>
            </a:extLst>
          </p:cNvPr>
          <p:cNvSpPr/>
          <p:nvPr/>
        </p:nvSpPr>
        <p:spPr>
          <a:xfrm>
            <a:off x="2881214" y="1006297"/>
            <a:ext cx="979509" cy="5534947"/>
          </a:xfrm>
          <a:prstGeom prst="roundRect">
            <a:avLst>
              <a:gd name="adj" fmla="val 26781"/>
            </a:avLst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AF08664C-74F7-47BD-89AC-57C0F26A0EA0}"/>
              </a:ext>
            </a:extLst>
          </p:cNvPr>
          <p:cNvCxnSpPr>
            <a:cxnSpLocks/>
            <a:stCxn id="201" idx="3"/>
            <a:endCxn id="13" idx="1"/>
          </p:cNvCxnSpPr>
          <p:nvPr/>
        </p:nvCxnSpPr>
        <p:spPr>
          <a:xfrm flipV="1">
            <a:off x="3860723" y="2571560"/>
            <a:ext cx="481722" cy="1202211"/>
          </a:xfrm>
          <a:prstGeom prst="bentConnector3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BBBA0975-CA2A-456F-BDBB-45757FB1E19B}"/>
              </a:ext>
            </a:extLst>
          </p:cNvPr>
          <p:cNvCxnSpPr>
            <a:cxnSpLocks/>
            <a:stCxn id="198" idx="0"/>
            <a:endCxn id="22" idx="2"/>
          </p:cNvCxnSpPr>
          <p:nvPr/>
        </p:nvCxnSpPr>
        <p:spPr>
          <a:xfrm rot="5400000" flipH="1" flipV="1">
            <a:off x="6819228" y="3403524"/>
            <a:ext cx="564249" cy="93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B9DE2199-6241-48D7-82D1-05E4A2118566}"/>
              </a:ext>
            </a:extLst>
          </p:cNvPr>
          <p:cNvCxnSpPr>
            <a:cxnSpLocks/>
            <a:stCxn id="186" idx="0"/>
            <a:endCxn id="15" idx="4"/>
          </p:cNvCxnSpPr>
          <p:nvPr/>
        </p:nvCxnSpPr>
        <p:spPr>
          <a:xfrm rot="5400000" flipH="1" flipV="1">
            <a:off x="9470365" y="3178116"/>
            <a:ext cx="376084" cy="127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89B2F97-9E2F-462E-9377-0B8DFCE84B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1" y="5193459"/>
            <a:ext cx="551169" cy="486866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8E3E0715-8C05-4B5D-A16A-E98FFAEF7E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16" y="3478509"/>
            <a:ext cx="524934" cy="524934"/>
          </a:xfrm>
          <a:prstGeom prst="rect">
            <a:avLst/>
          </a:prstGeom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51885570-F60B-4D8D-B262-D39110271945}"/>
              </a:ext>
            </a:extLst>
          </p:cNvPr>
          <p:cNvSpPr/>
          <p:nvPr/>
        </p:nvSpPr>
        <p:spPr>
          <a:xfrm>
            <a:off x="4419409" y="3691017"/>
            <a:ext cx="1287039" cy="704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6"/>
                </a:solidFill>
              </a:rPr>
              <a:t>_ Диспетчер </a:t>
            </a:r>
          </a:p>
          <a:p>
            <a:pPr algn="ctr"/>
            <a:r>
              <a:rPr lang="ru-RU" sz="1050" dirty="0">
                <a:solidFill>
                  <a:schemeClr val="accent6"/>
                </a:solidFill>
              </a:rPr>
              <a:t>сеанса</a:t>
            </a:r>
            <a:endParaRPr lang="en-US" sz="1050" dirty="0">
              <a:solidFill>
                <a:schemeClr val="accent6"/>
              </a:solidFill>
            </a:endParaRPr>
          </a:p>
        </p:txBody>
      </p: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029B1AB7-1099-494A-99B7-60B8620677DF}"/>
              </a:ext>
            </a:extLst>
          </p:cNvPr>
          <p:cNvCxnSpPr>
            <a:cxnSpLocks/>
            <a:stCxn id="229" idx="0"/>
            <a:endCxn id="13" idx="2"/>
          </p:cNvCxnSpPr>
          <p:nvPr/>
        </p:nvCxnSpPr>
        <p:spPr>
          <a:xfrm rot="16200000" flipV="1">
            <a:off x="4768632" y="3396719"/>
            <a:ext cx="585798" cy="2797"/>
          </a:xfrm>
          <a:prstGeom prst="bentConnector3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3D516954-6AFA-4367-ACFA-59459839A05E}"/>
              </a:ext>
            </a:extLst>
          </p:cNvPr>
          <p:cNvSpPr txBox="1"/>
          <p:nvPr/>
        </p:nvSpPr>
        <p:spPr>
          <a:xfrm>
            <a:off x="465169" y="636088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клиент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0" y="5745503"/>
            <a:ext cx="700265" cy="7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14" y="130233"/>
            <a:ext cx="3280794" cy="1325563"/>
          </a:xfrm>
        </p:spPr>
        <p:txBody>
          <a:bodyPr/>
          <a:lstStyle/>
          <a:p>
            <a:r>
              <a:rPr lang="az-Latn-A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Литература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66ED4F-2218-400B-9050-2D7E6208C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01" y="1768088"/>
            <a:ext cx="1690466" cy="256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20575-0DB1-41FA-97C6-4387BF296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2" y="1768089"/>
            <a:ext cx="2052332" cy="2561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9DB9A-CB1A-47B6-B817-C5B77B208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19" y="1768088"/>
            <a:ext cx="2042242" cy="256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386155-BCAC-4A0B-93FF-517E377F6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15" y="1768088"/>
            <a:ext cx="1955632" cy="256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765713-555D-4A1B-8352-25012B159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64" y="1768087"/>
            <a:ext cx="1801645" cy="256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CBBB27-669C-4761-B880-8C3227A78179}"/>
              </a:ext>
            </a:extLst>
          </p:cNvPr>
          <p:cNvSpPr txBox="1"/>
          <p:nvPr/>
        </p:nvSpPr>
        <p:spPr>
          <a:xfrm>
            <a:off x="344622" y="4426249"/>
            <a:ext cx="20523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Hand-on Chatbots and Conversational   UI Development</a:t>
            </a:r>
          </a:p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Srini</a:t>
            </a: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Jaanarthanam</a:t>
            </a: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70F145-066E-41DC-9AD3-3A8356A80E8F}"/>
              </a:ext>
            </a:extLst>
          </p:cNvPr>
          <p:cNvSpPr txBox="1"/>
          <p:nvPr/>
        </p:nvSpPr>
        <p:spPr>
          <a:xfrm>
            <a:off x="2396954" y="4426249"/>
            <a:ext cx="25076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Deep Learning for Natural Language Processing</a:t>
            </a:r>
          </a:p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(Palash Goyal, </a:t>
            </a:r>
            <a:r>
              <a:rPr lang="en-US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Sumit</a:t>
            </a: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Pandey, Karan Jain</a:t>
            </a: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2E545D-D2D3-416D-ACA3-60C7721F108E}"/>
              </a:ext>
            </a:extLst>
          </p:cNvPr>
          <p:cNvSpPr txBox="1"/>
          <p:nvPr/>
        </p:nvSpPr>
        <p:spPr>
          <a:xfrm>
            <a:off x="4842182" y="4426249"/>
            <a:ext cx="24452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Natural Language Processing in Action</a:t>
            </a:r>
          </a:p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(Hobson Lane, Cole Howard, Hannes Max </a:t>
            </a:r>
            <a:r>
              <a:rPr lang="en-US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Hapke</a:t>
            </a: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9AB4E2-9146-4506-8EF8-37090AEB74DE}"/>
              </a:ext>
            </a:extLst>
          </p:cNvPr>
          <p:cNvSpPr txBox="1"/>
          <p:nvPr/>
        </p:nvSpPr>
        <p:spPr>
          <a:xfrm>
            <a:off x="7349817" y="4426249"/>
            <a:ext cx="2445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the Social Web</a:t>
            </a:r>
          </a:p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(Matthew A Russell, Mikhail Klassen)</a:t>
            </a: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1E0F2E-9A4D-40B2-8D55-3F601CBCCE6B}"/>
              </a:ext>
            </a:extLst>
          </p:cNvPr>
          <p:cNvSpPr txBox="1"/>
          <p:nvPr/>
        </p:nvSpPr>
        <p:spPr>
          <a:xfrm>
            <a:off x="9658677" y="4426249"/>
            <a:ext cx="2445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Text Analytics with Python</a:t>
            </a:r>
          </a:p>
          <a:p>
            <a:pPr algn="ctr"/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Dipanjan</a:t>
            </a: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Sarkar)</a:t>
            </a: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4114D3-BBC6-47C4-82FC-B6D50B788BA3}"/>
              </a:ext>
            </a:extLst>
          </p:cNvPr>
          <p:cNvSpPr/>
          <p:nvPr/>
        </p:nvSpPr>
        <p:spPr>
          <a:xfrm>
            <a:off x="5039306" y="5256014"/>
            <a:ext cx="20393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https://github.com/totalgood/nlpia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8F1A43-8295-438A-B7E3-8D7455B4759D}"/>
              </a:ext>
            </a:extLst>
          </p:cNvPr>
          <p:cNvSpPr/>
          <p:nvPr/>
        </p:nvSpPr>
        <p:spPr>
          <a:xfrm>
            <a:off x="7429497" y="5256014"/>
            <a:ext cx="22140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https://github.com/ptwobrussell/Mining-the-Social-Web-2nd-Edition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3575EE-927F-4EC6-898E-C9780BDF0744}"/>
              </a:ext>
            </a:extLst>
          </p:cNvPr>
          <p:cNvSpPr/>
          <p:nvPr/>
        </p:nvSpPr>
        <p:spPr>
          <a:xfrm>
            <a:off x="2548435" y="5256014"/>
            <a:ext cx="22140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https://github.com/Apress/deep-learning-for-natural-language-processing</a:t>
            </a:r>
            <a:endParaRPr lang="en-US" sz="1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C203CB-8DA5-41D1-9492-092D3C99861B}"/>
              </a:ext>
            </a:extLst>
          </p:cNvPr>
          <p:cNvSpPr/>
          <p:nvPr/>
        </p:nvSpPr>
        <p:spPr>
          <a:xfrm>
            <a:off x="445302" y="5256014"/>
            <a:ext cx="1927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20000"/>
                    <a:lumOff val="8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https://github.com/PacktPublishing/Hands-On-Chatbots-and-Conversational-UI-Development</a:t>
            </a:r>
            <a:endParaRPr lang="en-US" sz="1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1CD0D-EB46-4B02-8BE1-2B5B338AA81E}"/>
              </a:ext>
            </a:extLst>
          </p:cNvPr>
          <p:cNvSpPr/>
          <p:nvPr/>
        </p:nvSpPr>
        <p:spPr>
          <a:xfrm>
            <a:off x="9905602" y="5211354"/>
            <a:ext cx="1927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https://github.com/Apress/text-analytics-w-python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FEC6801-AF4E-4E32-A1C8-FEF878CA7E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062" y="5900691"/>
            <a:ext cx="467200" cy="46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5147848-5F62-4077-A729-95E2091EEC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32" y="5934236"/>
            <a:ext cx="400110" cy="4001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E5BDF3E-0696-4F1A-8BC4-C3F4DF166E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35" y="5900691"/>
            <a:ext cx="467200" cy="46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C3C69E-71E9-4B2B-B878-DD2764321C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05" y="5934236"/>
            <a:ext cx="400110" cy="4001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F7EFB84-138F-40CA-836C-8A2F802EA6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30" y="5900691"/>
            <a:ext cx="467200" cy="46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A06E4F-BE97-418B-90BB-AB5165D53F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34236"/>
            <a:ext cx="400110" cy="4001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2B47DE-BFD0-4F8D-9F3B-6976490EDD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85" y="5867146"/>
            <a:ext cx="467200" cy="467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6617B7-D0A3-4043-B14A-D430569FF8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55" y="5900691"/>
            <a:ext cx="400110" cy="4001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CAB5F1-38FA-4D92-B409-0F7882CDFA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68" y="5900691"/>
            <a:ext cx="467200" cy="46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D9C2D6-1AAD-40F3-922C-A8156197F2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38" y="5934236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628850"/>
            <a:ext cx="913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https://papers.nips.cc/paper/5346-sequence-to-sequence-learning-with-neural-networks.pdf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914" y="130233"/>
            <a:ext cx="3280794" cy="1325563"/>
          </a:xfrm>
        </p:spPr>
        <p:txBody>
          <a:bodyPr/>
          <a:lstStyle/>
          <a:p>
            <a:r>
              <a:rPr lang="az-Latn-A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ссылки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2171236"/>
            <a:ext cx="451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https://www.aclweb.org/anthology/D17-1039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3082954"/>
            <a:ext cx="4433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http://complx.me/2016-06-28-easy-seq2seq/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" y="2627095"/>
            <a:ext cx="10934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https://guillaumegenthial.github.io/sequence-to-sequence.html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708" y="3538813"/>
            <a:ext cx="10902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https://blog.keras.io/a-ten-minute-introduction-to-sequence-to-sequence-learning-in-keras.html</a:t>
            </a:r>
          </a:p>
        </p:txBody>
      </p:sp>
    </p:spTree>
    <p:extLst>
      <p:ext uri="{BB962C8B-B14F-4D97-AF65-F5344CB8AC3E}">
        <p14:creationId xmlns:p14="http://schemas.microsoft.com/office/powerpoint/2010/main" val="369553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E59056-FBE4-4234-9FAE-81538DFF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Использование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B5B4F-E7F2-4FE3-A7EC-5A40BFA6FFF7}"/>
              </a:ext>
            </a:extLst>
          </p:cNvPr>
          <p:cNvSpPr txBox="1"/>
          <p:nvPr/>
        </p:nvSpPr>
        <p:spPr>
          <a:xfrm>
            <a:off x="338414" y="191600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Новости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D408A-BC97-445C-B0FE-CF0C6ADD8C75}"/>
              </a:ext>
            </a:extLst>
          </p:cNvPr>
          <p:cNvSpPr txBox="1"/>
          <p:nvPr/>
        </p:nvSpPr>
        <p:spPr>
          <a:xfrm>
            <a:off x="338414" y="2790876"/>
            <a:ext cx="3791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Обратная связь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71DEF-136A-4B23-ABBB-3E56611C0128}"/>
              </a:ext>
            </a:extLst>
          </p:cNvPr>
          <p:cNvSpPr txBox="1"/>
          <p:nvPr/>
        </p:nvSpPr>
        <p:spPr>
          <a:xfrm>
            <a:off x="309175" y="3698105"/>
            <a:ext cx="382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Быстрая оплата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1DD36-CCE5-4497-A742-28F3FA36C392}"/>
              </a:ext>
            </a:extLst>
          </p:cNvPr>
          <p:cNvSpPr txBox="1"/>
          <p:nvPr/>
        </p:nvSpPr>
        <p:spPr>
          <a:xfrm>
            <a:off x="6393815" y="1916001"/>
            <a:ext cx="343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Уведомление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242AA-0E44-40E5-8B62-DDDDF00421D0}"/>
              </a:ext>
            </a:extLst>
          </p:cNvPr>
          <p:cNvSpPr txBox="1"/>
          <p:nvPr/>
        </p:nvSpPr>
        <p:spPr>
          <a:xfrm>
            <a:off x="6480217" y="2695507"/>
            <a:ext cx="326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Развлечения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491B-6CDB-48AA-B947-D7AAE34B9C75}"/>
              </a:ext>
            </a:extLst>
          </p:cNvPr>
          <p:cNvSpPr txBox="1"/>
          <p:nvPr/>
        </p:nvSpPr>
        <p:spPr>
          <a:xfrm>
            <a:off x="6480217" y="3584623"/>
            <a:ext cx="425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Легкая навигации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FFFB3-2016-4FA5-9EC2-504DB7837A62}"/>
              </a:ext>
            </a:extLst>
          </p:cNvPr>
          <p:cNvSpPr txBox="1"/>
          <p:nvPr/>
        </p:nvSpPr>
        <p:spPr>
          <a:xfrm>
            <a:off x="323794" y="4569681"/>
            <a:ext cx="550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Повотряемые операции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ABC11-D433-4D1A-AE9F-8F502809B4D3}"/>
              </a:ext>
            </a:extLst>
          </p:cNvPr>
          <p:cNvSpPr txBox="1"/>
          <p:nvPr/>
        </p:nvSpPr>
        <p:spPr>
          <a:xfrm>
            <a:off x="6485185" y="4569681"/>
            <a:ext cx="524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Задачи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428682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11A7E4-D885-457A-9EA0-2C7BF694F609}"/>
              </a:ext>
            </a:extLst>
          </p:cNvPr>
          <p:cNvSpPr/>
          <p:nvPr/>
        </p:nvSpPr>
        <p:spPr>
          <a:xfrm>
            <a:off x="199938" y="6131099"/>
            <a:ext cx="9459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https://www.statista.com/statistics/717098/worldwide-customer-chatbot-acceptance-by-industry/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3962B-DA7E-4AAB-8403-ED5150574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1" y="2124075"/>
            <a:ext cx="5639524" cy="3726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A84FD-E32D-45CF-9687-94D88790509C}"/>
              </a:ext>
            </a:extLst>
          </p:cNvPr>
          <p:cNvSpPr/>
          <p:nvPr/>
        </p:nvSpPr>
        <p:spPr>
          <a:xfrm>
            <a:off x="6096000" y="61298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https://trends.google.com/trends/explore?q=chatbot&amp;date=2016-01-02%202018-03-01#TIMESERIES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5658C-DA1D-4105-92E9-2174AE762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56" y="4395124"/>
            <a:ext cx="5726590" cy="1474365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63E0E53A-5A77-49C6-A84C-3A2EB924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Тренды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546EF4-E422-4874-AB1C-36D70B1C00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>
          <a:xfrm>
            <a:off x="6151956" y="611022"/>
            <a:ext cx="5726590" cy="36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F1443-B358-4F7C-BD04-4D12732A4AEF}"/>
              </a:ext>
            </a:extLst>
          </p:cNvPr>
          <p:cNvSpPr txBox="1"/>
          <p:nvPr/>
        </p:nvSpPr>
        <p:spPr>
          <a:xfrm>
            <a:off x="218114" y="370790"/>
            <a:ext cx="1130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chemeClr val="tx2">
                    <a:lumMod val="20000"/>
                    <a:lumOff val="80000"/>
                  </a:schemeClr>
                </a:solidFill>
              </a:rPr>
              <a:t>Готовые решения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C2039-A4EB-41C6-A5A1-A8B0CEF14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18" y="1137478"/>
            <a:ext cx="3885421" cy="1268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6FD21-A9DB-4575-9832-CB17C2BAC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33" y="2796322"/>
            <a:ext cx="2420900" cy="1413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3F33F-1C7B-41A8-AA5C-2B3EF9047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88" y="978532"/>
            <a:ext cx="4514639" cy="25522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C2DA71-954D-4095-8CE6-2614B3859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" y="2405859"/>
            <a:ext cx="2420900" cy="1264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20E1EA-EB93-47DC-99EF-15201D6BE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4" y="4525232"/>
            <a:ext cx="3199345" cy="14136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4245EA-EAA9-43C2-B605-B52FD0EA60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49" y="3584651"/>
            <a:ext cx="2345084" cy="10552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ED2B15-7F56-4AED-AC74-9026C8707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79" y="2481341"/>
            <a:ext cx="1839422" cy="16309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92935C-4913-426B-B924-6DDA193E4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4" y="4418959"/>
            <a:ext cx="4029075" cy="10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8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24D3BE-DD1A-4939-AF43-8848B04DA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92" y="570417"/>
            <a:ext cx="5604762" cy="5049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620785" y="2228671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Основанные </a:t>
            </a:r>
          </a:p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 правилах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B8620-E99A-4E1A-B39D-E894B6243AD0}"/>
              </a:ext>
            </a:extLst>
          </p:cNvPr>
          <p:cNvSpPr txBox="1"/>
          <p:nvPr/>
        </p:nvSpPr>
        <p:spPr>
          <a:xfrm>
            <a:off x="8649050" y="2346486"/>
            <a:ext cx="268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Основанные </a:t>
            </a:r>
          </a:p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 ИИ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224381-E9E5-47BA-BA3C-E57AD213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4" y="3546815"/>
            <a:ext cx="2440902" cy="24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845C1-16E8-45F0-9F21-9A72A9F4049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37" y="3496792"/>
            <a:ext cx="2540948" cy="25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1E179C-850D-4704-BC14-22177FC62378}"/>
              </a:ext>
            </a:extLst>
          </p:cNvPr>
          <p:cNvSpPr/>
          <p:nvPr/>
        </p:nvSpPr>
        <p:spPr>
          <a:xfrm>
            <a:off x="388689" y="797510"/>
            <a:ext cx="96277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random</a:t>
            </a:r>
          </a:p>
          <a:p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random</a:t>
            </a:r>
            <a:r>
              <a:rPr lang="en-US" sz="1600" dirty="0" err="1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seed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E81FF"/>
                </a:solidFill>
                <a:latin typeface="Consolas" panose="020B0609020204030204" pitchFamily="49" charset="0"/>
              </a:rPr>
              <a:t>128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6E22E"/>
                </a:solidFill>
                <a:latin typeface="Consolas" panose="020B0609020204030204" pitchFamily="49" charset="0"/>
              </a:rPr>
              <a:t>check_for_greet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(sent):</a:t>
            </a:r>
          </a:p>
          <a:p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greeting_req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{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'hello'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'hi'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'what</a:t>
            </a:r>
            <a:r>
              <a:rPr lang="en-US" sz="1600" dirty="0">
                <a:solidFill>
                  <a:srgbClr val="AE81FF"/>
                </a:solidFill>
                <a:latin typeface="Consolas" panose="020B0609020204030204" pitchFamily="49" charset="0"/>
              </a:rPr>
              <a:t>\'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s up’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greeting_resp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[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'good morning'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'hello 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sir'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'hey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'hi'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'what</a:t>
            </a:r>
            <a:r>
              <a:rPr lang="en-US" sz="1600" dirty="0">
                <a:solidFill>
                  <a:srgbClr val="AE81FF"/>
                </a:solidFill>
                <a:latin typeface="Consolas" panose="020B0609020204030204" pitchFamily="49" charset="0"/>
              </a:rPr>
              <a:t>\'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s up’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for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word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sent</a:t>
            </a:r>
            <a:r>
              <a:rPr lang="en-US" sz="1600" dirty="0" err="1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split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   if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word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greeting_req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       return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random</a:t>
            </a:r>
            <a:r>
              <a:rPr lang="en-US" sz="1600" dirty="0" err="1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choice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greeting_resp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   else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return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'I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 don</a:t>
            </a:r>
            <a:r>
              <a:rPr lang="en-US" sz="1600" dirty="0">
                <a:solidFill>
                  <a:srgbClr val="AE81FF"/>
                </a:solidFill>
                <a:latin typeface="Consolas" panose="020B0609020204030204" pitchFamily="49" charset="0"/>
              </a:rPr>
              <a:t>\'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t know what are you talking about'</a:t>
            </a:r>
            <a:endParaRPr lang="en-US" sz="16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while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True:</a:t>
            </a:r>
          </a:p>
          <a:p>
            <a:endParaRPr lang="en-US" sz="16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   sent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input(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'You: ‘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ans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check_for_greet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(sent)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print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"Bot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: {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ans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}"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if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'bye'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92672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 sent:</a:t>
            </a:r>
          </a:p>
          <a:p>
            <a:r>
              <a:rPr lang="en-US" sz="1600" dirty="0">
                <a:solidFill>
                  <a:srgbClr val="66D9EF"/>
                </a:solidFill>
                <a:latin typeface="Consolas" panose="020B0609020204030204" pitchFamily="49" charset="0"/>
              </a:rPr>
              <a:t>        print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8F8F2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err="1">
                <a:solidFill>
                  <a:srgbClr val="E6DB74"/>
                </a:solidFill>
                <a:latin typeface="Consolas" panose="020B0609020204030204" pitchFamily="49" charset="0"/>
              </a:rPr>
              <a:t>'bye</a:t>
            </a:r>
            <a:r>
              <a:rPr lang="en-US" sz="1600" dirty="0">
                <a:solidFill>
                  <a:srgbClr val="E6DB74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BF14D-7FB7-4639-ADBA-7885DDC513E2}"/>
              </a:ext>
            </a:extLst>
          </p:cNvPr>
          <p:cNvSpPr txBox="1"/>
          <p:nvPr/>
        </p:nvSpPr>
        <p:spPr>
          <a:xfrm>
            <a:off x="3572195" y="197345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Основанные </a:t>
            </a:r>
          </a:p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 правилах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24381-E9E5-47BA-BA3C-E57AD213976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19" y="88899"/>
            <a:ext cx="1737126" cy="17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0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568" y="5961330"/>
            <a:ext cx="1003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https://www.cs.cornell.edu/~cristian/Cornell_Movie-Dialogs_Corpus.html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76" y="627974"/>
            <a:ext cx="5111150" cy="5212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B5B4F-E7F2-4FE3-A7EC-5A40BFA6FFF7}"/>
              </a:ext>
            </a:extLst>
          </p:cNvPr>
          <p:cNvSpPr txBox="1"/>
          <p:nvPr/>
        </p:nvSpPr>
        <p:spPr>
          <a:xfrm>
            <a:off x="338414" y="1916002"/>
            <a:ext cx="49137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База данных диалогов</a:t>
            </a:r>
            <a:endParaRPr lang="az-Latn-AZ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Cornell Movie-Dialogs Corpus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&gt;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600 </a:t>
            </a:r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фильмов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E59056-FBE4-4234-9FAE-81538DFF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Наборы данных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6" y="3624361"/>
            <a:ext cx="5037241" cy="2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3546" y="1889696"/>
            <a:ext cx="7347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6E22E"/>
                </a:solidFill>
                <a:latin typeface="Consolas" panose="020B0609020204030204" pitchFamily="49" charset="0"/>
              </a:rPr>
              <a:t>seq2seq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encoder_in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decoder_in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 decoding):</a:t>
            </a:r>
          </a:p>
          <a:p>
            <a:r>
              <a:rPr lang="en-US" sz="2000" dirty="0">
                <a:solidFill>
                  <a:srgbClr val="66D9EF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tf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nn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seq2seq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embedding_attention_seq2seq(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encoder_in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decoder_in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 cell,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num_encoder_symbols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source_vocab_size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num_decoder_symbols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target_vocab_size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embedding_size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size,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output_projection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output_projection</a:t>
            </a:r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feed_previous</a:t>
            </a:r>
            <a:r>
              <a:rPr lang="en-US" sz="2000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sz="2000" dirty="0" err="1">
                <a:solidFill>
                  <a:srgbClr val="F8F8F2"/>
                </a:solidFill>
                <a:latin typeface="Consolas" panose="020B0609020204030204" pitchFamily="49" charset="0"/>
              </a:rPr>
              <a:t>do_decode</a:t>
            </a:r>
            <a:endParaRPr lang="en-US" sz="2000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EE59056-FBE4-4234-9FAE-81538DFF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Создание модели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19" y="6354282"/>
            <a:ext cx="8704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https://github.com/nazmiasri95/Sequence2Sequence-Model-Using-TensorFlow-v1.1.0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A845C1-16E8-45F0-9F21-9A72A9F4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7" y="166117"/>
            <a:ext cx="1244585" cy="12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0447" y="4940968"/>
            <a:ext cx="717884" cy="7058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65162" y="4940967"/>
            <a:ext cx="717884" cy="7058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 flipV="1">
            <a:off x="1648331" y="5293894"/>
            <a:ext cx="316831" cy="1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99877" y="4940966"/>
            <a:ext cx="717884" cy="7058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3"/>
            <a:endCxn id="13" idx="1"/>
          </p:cNvCxnSpPr>
          <p:nvPr/>
        </p:nvCxnSpPr>
        <p:spPr>
          <a:xfrm flipV="1">
            <a:off x="2683046" y="5293893"/>
            <a:ext cx="316831" cy="1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034592" y="4940966"/>
            <a:ext cx="717884" cy="7058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>
            <a:off x="3717761" y="5293893"/>
            <a:ext cx="316831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262437" y="4940968"/>
            <a:ext cx="717884" cy="705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97152" y="4940967"/>
            <a:ext cx="717884" cy="705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1" idx="3"/>
            <a:endCxn id="22" idx="1"/>
          </p:cNvCxnSpPr>
          <p:nvPr/>
        </p:nvCxnSpPr>
        <p:spPr>
          <a:xfrm flipV="1">
            <a:off x="6980321" y="5293894"/>
            <a:ext cx="316831" cy="1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331867" y="4940966"/>
            <a:ext cx="717884" cy="705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8015036" y="5293893"/>
            <a:ext cx="316831" cy="1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366582" y="4940966"/>
            <a:ext cx="717884" cy="705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>
            <a:off x="9049751" y="5293893"/>
            <a:ext cx="316831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1690772" y="5999745"/>
            <a:ext cx="180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энкодер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7297152" y="5999745"/>
            <a:ext cx="183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декодер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832188" y="4437055"/>
            <a:ext cx="807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какие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1853975" y="4421015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планы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3135841" y="4414407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3990479" y="4437055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завтра?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6287859" y="4505941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Да,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7134122" y="4468184"/>
            <a:ext cx="94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привет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8420029" y="4488008"/>
            <a:ext cx="54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как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9446150" y="4486117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ты,?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296490" y="3836891"/>
            <a:ext cx="545429" cy="26280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urved Connector 42"/>
          <p:cNvCxnSpPr>
            <a:stCxn id="35" idx="3"/>
            <a:endCxn id="22" idx="2"/>
          </p:cNvCxnSpPr>
          <p:nvPr/>
        </p:nvCxnSpPr>
        <p:spPr>
          <a:xfrm>
            <a:off x="6825186" y="4705996"/>
            <a:ext cx="830908" cy="940824"/>
          </a:xfrm>
          <a:prstGeom prst="curvedConnector4">
            <a:avLst>
              <a:gd name="adj1" fmla="val 28401"/>
              <a:gd name="adj2" fmla="val 1242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36" idx="3"/>
            <a:endCxn id="24" idx="2"/>
          </p:cNvCxnSpPr>
          <p:nvPr/>
        </p:nvCxnSpPr>
        <p:spPr>
          <a:xfrm>
            <a:off x="8074379" y="4668239"/>
            <a:ext cx="616430" cy="978580"/>
          </a:xfrm>
          <a:prstGeom prst="curvedConnector4">
            <a:avLst>
              <a:gd name="adj1" fmla="val 20885"/>
              <a:gd name="adj2" fmla="val 1233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7" idx="3"/>
            <a:endCxn id="26" idx="2"/>
          </p:cNvCxnSpPr>
          <p:nvPr/>
        </p:nvCxnSpPr>
        <p:spPr>
          <a:xfrm>
            <a:off x="8961588" y="4688063"/>
            <a:ext cx="763936" cy="958756"/>
          </a:xfrm>
          <a:prstGeom prst="curvedConnector4">
            <a:avLst>
              <a:gd name="adj1" fmla="val 26507"/>
              <a:gd name="adj2" fmla="val 1238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0635916" y="4940966"/>
            <a:ext cx="717884" cy="705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26" idx="3"/>
            <a:endCxn id="49" idx="1"/>
          </p:cNvCxnSpPr>
          <p:nvPr/>
        </p:nvCxnSpPr>
        <p:spPr>
          <a:xfrm>
            <a:off x="10084466" y="5293893"/>
            <a:ext cx="551450" cy="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8" idx="3"/>
            <a:endCxn id="49" idx="2"/>
          </p:cNvCxnSpPr>
          <p:nvPr/>
        </p:nvCxnSpPr>
        <p:spPr>
          <a:xfrm>
            <a:off x="10084466" y="4686172"/>
            <a:ext cx="910392" cy="960647"/>
          </a:xfrm>
          <a:prstGeom prst="curvedConnector4">
            <a:avLst>
              <a:gd name="adj1" fmla="val 30286"/>
              <a:gd name="adj2" fmla="val 1237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Brace 57"/>
          <p:cNvSpPr/>
          <p:nvPr/>
        </p:nvSpPr>
        <p:spPr>
          <a:xfrm rot="5400000">
            <a:off x="2657159" y="2044623"/>
            <a:ext cx="528425" cy="3981850"/>
          </a:xfrm>
          <a:prstGeom prst="leftBrace">
            <a:avLst>
              <a:gd name="adj1" fmla="val 35656"/>
              <a:gd name="adj2" fmla="val 50000"/>
            </a:avLst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/>
          <p:cNvSpPr/>
          <p:nvPr/>
        </p:nvSpPr>
        <p:spPr>
          <a:xfrm rot="5400000">
            <a:off x="8618655" y="1647071"/>
            <a:ext cx="528425" cy="5012857"/>
          </a:xfrm>
          <a:prstGeom prst="leftBrace">
            <a:avLst>
              <a:gd name="adj1" fmla="val 35656"/>
              <a:gd name="adj2" fmla="val 50000"/>
            </a:avLst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FB5B4F-E7F2-4FE3-A7EC-5A40BFA6FFF7}"/>
              </a:ext>
            </a:extLst>
          </p:cNvPr>
          <p:cNvSpPr txBox="1"/>
          <p:nvPr/>
        </p:nvSpPr>
        <p:spPr>
          <a:xfrm>
            <a:off x="930446" y="1672295"/>
            <a:ext cx="282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Контекстный вектор</a:t>
            </a:r>
            <a:endParaRPr lang="az-Latn-AZ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Title 5">
            <a:extLst>
              <a:ext uri="{FF2B5EF4-FFF2-40B4-BE49-F238E27FC236}">
                <a16:creationId xmlns:a16="http://schemas.microsoft.com/office/drawing/2014/main" id="{BEE59056-FBE4-4234-9FAE-81538DFF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Модели</a:t>
            </a:r>
            <a:r>
              <a:rPr lang="az-Latn-AZ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sequence2sequence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2072106" y="2700125"/>
            <a:ext cx="180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энкодер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16" y="824678"/>
            <a:ext cx="3042723" cy="236577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F4D1DF1-98A9-45F5-A3B9-066F4051A5D4}"/>
              </a:ext>
            </a:extLst>
          </p:cNvPr>
          <p:cNvSpPr txBox="1"/>
          <p:nvPr/>
        </p:nvSpPr>
        <p:spPr>
          <a:xfrm>
            <a:off x="8109663" y="2829675"/>
            <a:ext cx="120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LSTM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6A845C1-16E8-45F0-9F21-9A72A9F4049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7" y="166117"/>
            <a:ext cx="1244585" cy="124458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03C2857-097E-4F90-9F70-604BE3BD6A42}"/>
              </a:ext>
            </a:extLst>
          </p:cNvPr>
          <p:cNvSpPr txBox="1"/>
          <p:nvPr/>
        </p:nvSpPr>
        <p:spPr>
          <a:xfrm>
            <a:off x="4866474" y="3003750"/>
            <a:ext cx="150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вектор</a:t>
            </a:r>
          </a:p>
        </p:txBody>
      </p:sp>
    </p:spTree>
    <p:extLst>
      <p:ext uri="{BB962C8B-B14F-4D97-AF65-F5344CB8AC3E}">
        <p14:creationId xmlns:p14="http://schemas.microsoft.com/office/powerpoint/2010/main" val="14319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3106</TotalTime>
  <Words>368</Words>
  <Application>Microsoft Office PowerPoint</Application>
  <PresentationFormat>Широкоэкранный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Consolas</vt:lpstr>
      <vt:lpstr>Office Theme</vt:lpstr>
      <vt:lpstr>Презентация PowerPoint</vt:lpstr>
      <vt:lpstr>Использование</vt:lpstr>
      <vt:lpstr>Тренды</vt:lpstr>
      <vt:lpstr>Презентация PowerPoint</vt:lpstr>
      <vt:lpstr>Презентация PowerPoint</vt:lpstr>
      <vt:lpstr>Презентация PowerPoint</vt:lpstr>
      <vt:lpstr>Наборы данных</vt:lpstr>
      <vt:lpstr>Создание модели</vt:lpstr>
      <vt:lpstr>Модели sequence2sequence</vt:lpstr>
      <vt:lpstr>Архитектура</vt:lpstr>
      <vt:lpstr> Литература</vt:lpstr>
      <vt:lpstr> ссылки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Suleyman Suleymanzade</dc:creator>
  <cp:lastModifiedBy>Vladimir Ivanov</cp:lastModifiedBy>
  <cp:revision>301</cp:revision>
  <dcterms:created xsi:type="dcterms:W3CDTF">2016-12-20T12:18:41Z</dcterms:created>
  <dcterms:modified xsi:type="dcterms:W3CDTF">2019-06-07T12:34:11Z</dcterms:modified>
</cp:coreProperties>
</file>