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5143500" type="screen16x9"/>
  <p:notesSz cx="6858000" cy="9144000"/>
  <p:embeddedFontLst>
    <p:embeddedFont>
      <p:font typeface="Raleway" panose="020B0604020202020204" charset="-52"/>
      <p:regular r:id="rId39"/>
      <p:bold r:id="rId40"/>
      <p:italic r:id="rId41"/>
      <p:boldItalic r:id="rId42"/>
    </p:embeddedFont>
    <p:embeddedFont>
      <p:font typeface="Source Code Pro" panose="020B0604020202020204" charset="0"/>
      <p:regular r:id="rId43"/>
      <p:bold r:id="rId44"/>
    </p:embeddedFont>
    <p:embeddedFont>
      <p:font typeface="Oswald" panose="020B0604020202020204" charset="-52"/>
      <p:regular r:id="rId45"/>
      <p:bold r:id="rId46"/>
    </p:embeddedFont>
    <p:embeddedFont>
      <p:font typeface="Lato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951c08e2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951c08e2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951c08e25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951c08e25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951c08e25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951c08e25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951c08e25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951c08e25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951c08e2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951c08e2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951c08e25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951c08e25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951c08e25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951c08e25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951c08e25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951c08e25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951c08e2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951c08e2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951c08e25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951c08e25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f4c94063b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f4c94063b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951c08e25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951c08e25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951c08e25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951c08e25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951c08e25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951c08e25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951c08e25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951c08e25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951c08e25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951c08e25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951c08e25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951c08e25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951c08e25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951c08e25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951c08e25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951c08e25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951c08e25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951c08e25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951c08e25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951c08e25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17edd3d4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17edd3d4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951c08e25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951c08e25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951c08e25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951c08e25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951c08e25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951c08e25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951c08e25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951c08e25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951c08e25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951c08e25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951c08e25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951c08e25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951c08e25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951c08e25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51c08e25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951c08e25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951c08e25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951c08e25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17edd3d4f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17edd3d4f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51c08e25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51c08e25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951c08e2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951c08e2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54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09625" y="17166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18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9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21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" name="Google Shape;114;p2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25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24" name="Google Shape;124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ha.io/the-product-manager-vs-product-own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tlassian.com/agile/kanba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tohuman.com/user_stories_jtb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tohuman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ingtohumans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dreads.com/book/show/19288230-scru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ivicpatterns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tohuman.com/5_in_5_product_manage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6840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Working with tech partners</a:t>
            </a:r>
            <a:endParaRPr sz="3600" dirty="0"/>
          </a:p>
        </p:txBody>
      </p:sp>
      <p:sp>
        <p:nvSpPr>
          <p:cNvPr id="134" name="Google Shape;134;p27"/>
          <p:cNvSpPr txBox="1">
            <a:spLocks noGrp="1"/>
          </p:cNvSpPr>
          <p:nvPr>
            <p:ph type="subTitle" idx="1"/>
          </p:nvPr>
        </p:nvSpPr>
        <p:spPr>
          <a:xfrm>
            <a:off x="1981625" y="3238450"/>
            <a:ext cx="68337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r>
              <a:rPr lang="en" sz="1400"/>
              <a:t>Digital Competences for CSOs - blended online course, June 2019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3355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Product Manager ≠ Project Manager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2400300" y="1136525"/>
            <a:ext cx="3071400" cy="3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Product Manager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Figures out What and Why</a:t>
            </a:r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2"/>
          </p:nvPr>
        </p:nvSpPr>
        <p:spPr>
          <a:xfrm>
            <a:off x="5650572" y="1136525"/>
            <a:ext cx="3071400" cy="3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Project manager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Keeps track of How and When</a:t>
            </a:r>
            <a:endParaRPr/>
          </a:p>
        </p:txBody>
      </p:sp>
      <p:pic>
        <p:nvPicPr>
          <p:cNvPr id="192" name="Google Shape;192;p37" descr="Image result for toma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900" y="2479950"/>
            <a:ext cx="1624650" cy="16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7" descr="Image result for pota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600" y="2440650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5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Product </a:t>
            </a:r>
            <a:r>
              <a:rPr lang="en" sz="3600" u="sng"/>
              <a:t>Manager</a:t>
            </a:r>
            <a:r>
              <a:rPr lang="en" sz="3600"/>
              <a:t> or Product </a:t>
            </a:r>
            <a:r>
              <a:rPr lang="en" sz="3600" u="sng"/>
              <a:t>Owner</a:t>
            </a:r>
            <a:r>
              <a:rPr lang="en" sz="3600"/>
              <a:t>?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9" descr="Same James Franco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75" y="1317150"/>
            <a:ext cx="5904025" cy="25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 vs Manager</a:t>
            </a:r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>
            <a:off x="2491625" y="1247774"/>
            <a:ext cx="6321600" cy="29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nutshell</a:t>
            </a:r>
            <a:r>
              <a:rPr lang="en" i="1"/>
              <a:t>, the Owner protects </a:t>
            </a:r>
            <a:endParaRPr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vision and the aspiration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Owner is sort of the “internal client”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</a:t>
            </a:r>
            <a:r>
              <a:rPr lang="en" i="1"/>
              <a:t>the Manager wants to get things done</a:t>
            </a:r>
            <a:endParaRPr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Translates vision and aspiration into practical, doable goals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Makes hard choices and advocates for them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/>
              <a:t>Internal vs external focus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times, Manager can take the developers’ side against Owner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can be (and often are) the same person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...but it helps if they’re separate</a:t>
            </a:r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body" idx="1"/>
          </p:nvPr>
        </p:nvSpPr>
        <p:spPr>
          <a:xfrm>
            <a:off x="2491625" y="4681176"/>
            <a:ext cx="6321600" cy="2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https://blog.aha.io/the-product-manager-vs-product-owner/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Ways of working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2"/>
          <p:cNvPicPr preferRelativeResize="0"/>
          <p:nvPr/>
        </p:nvPicPr>
        <p:blipFill rotWithShape="1">
          <a:blip r:embed="rId3">
            <a:alphaModFix/>
          </a:blip>
          <a:srcRect t="15626"/>
          <a:stretch/>
        </p:blipFill>
        <p:spPr>
          <a:xfrm>
            <a:off x="0" y="0"/>
            <a:ext cx="914399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2"/>
          <p:cNvSpPr txBox="1"/>
          <p:nvPr/>
        </p:nvSpPr>
        <p:spPr>
          <a:xfrm>
            <a:off x="6148875" y="699400"/>
            <a:ext cx="23970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Lean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3"/>
          <p:cNvPicPr preferRelativeResize="0"/>
          <p:nvPr/>
        </p:nvPicPr>
        <p:blipFill rotWithShape="1">
          <a:blip r:embed="rId3">
            <a:alphaModFix/>
          </a:blip>
          <a:srcRect t="10055"/>
          <a:stretch/>
        </p:blipFill>
        <p:spPr>
          <a:xfrm>
            <a:off x="0" y="0"/>
            <a:ext cx="9143999" cy="54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3"/>
          <p:cNvSpPr txBox="1"/>
          <p:nvPr/>
        </p:nvSpPr>
        <p:spPr>
          <a:xfrm>
            <a:off x="6148875" y="699400"/>
            <a:ext cx="23970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Agile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4"/>
          <p:cNvPicPr preferRelativeResize="0"/>
          <p:nvPr/>
        </p:nvPicPr>
        <p:blipFill rotWithShape="1">
          <a:blip r:embed="rId3">
            <a:alphaModFix/>
          </a:blip>
          <a:srcRect t="10281"/>
          <a:stretch/>
        </p:blipFill>
        <p:spPr>
          <a:xfrm>
            <a:off x="0" y="0"/>
            <a:ext cx="9144000" cy="61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4"/>
          <p:cNvSpPr txBox="1"/>
          <p:nvPr/>
        </p:nvSpPr>
        <p:spPr>
          <a:xfrm>
            <a:off x="6148875" y="699400"/>
            <a:ext cx="23970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Raleway"/>
                <a:ea typeface="Raleway"/>
                <a:cs typeface="Raleway"/>
                <a:sym typeface="Raleway"/>
              </a:rPr>
              <a:t>Waterfall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/>
          <p:nvPr/>
        </p:nvSpPr>
        <p:spPr>
          <a:xfrm>
            <a:off x="0" y="1737600"/>
            <a:ext cx="9144000" cy="166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5"/>
          <p:cNvSpPr txBox="1">
            <a:spLocks noGrp="1"/>
          </p:cNvSpPr>
          <p:nvPr>
            <p:ph type="title" idx="4294967295"/>
          </p:nvPr>
        </p:nvSpPr>
        <p:spPr>
          <a:xfrm>
            <a:off x="1411200" y="2116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Umbrella styles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0" name="Google Shape;240;p45"/>
          <p:cNvSpPr txBox="1">
            <a:spLocks noGrp="1"/>
          </p:cNvSpPr>
          <p:nvPr>
            <p:ph type="title" idx="4294967295"/>
          </p:nvPr>
        </p:nvSpPr>
        <p:spPr>
          <a:xfrm>
            <a:off x="1411200" y="422590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Approach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p45"/>
          <p:cNvSpPr txBox="1">
            <a:spLocks noGrp="1"/>
          </p:cNvSpPr>
          <p:nvPr>
            <p:ph type="title" idx="4294967295"/>
          </p:nvPr>
        </p:nvSpPr>
        <p:spPr>
          <a:xfrm>
            <a:off x="294750" y="1836325"/>
            <a:ext cx="1286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Agile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2" name="Google Shape;242;p45"/>
          <p:cNvSpPr txBox="1">
            <a:spLocks noGrp="1"/>
          </p:cNvSpPr>
          <p:nvPr>
            <p:ph type="title" idx="4294967295"/>
          </p:nvPr>
        </p:nvSpPr>
        <p:spPr>
          <a:xfrm>
            <a:off x="6841000" y="1836325"/>
            <a:ext cx="2026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Waterfall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3" name="Google Shape;243;p45"/>
          <p:cNvSpPr/>
          <p:nvPr/>
        </p:nvSpPr>
        <p:spPr>
          <a:xfrm rot="-7203796">
            <a:off x="2051820" y="99932"/>
            <a:ext cx="147318" cy="197038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5"/>
          <p:cNvSpPr/>
          <p:nvPr/>
        </p:nvSpPr>
        <p:spPr>
          <a:xfrm rot="7194237">
            <a:off x="7042276" y="99922"/>
            <a:ext cx="147428" cy="197038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5"/>
          <p:cNvSpPr/>
          <p:nvPr/>
        </p:nvSpPr>
        <p:spPr>
          <a:xfrm rot="-3605763">
            <a:off x="2051753" y="3073341"/>
            <a:ext cx="147428" cy="197038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again!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/>
          <p:nvPr/>
        </p:nvSpPr>
        <p:spPr>
          <a:xfrm>
            <a:off x="0" y="1737600"/>
            <a:ext cx="9144000" cy="166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6"/>
          <p:cNvSpPr txBox="1">
            <a:spLocks noGrp="1"/>
          </p:cNvSpPr>
          <p:nvPr>
            <p:ph type="title" idx="4294967295"/>
          </p:nvPr>
        </p:nvSpPr>
        <p:spPr>
          <a:xfrm>
            <a:off x="2545900" y="5540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Emphasis: 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Upfront 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2" name="Google Shape;252;p46"/>
          <p:cNvSpPr txBox="1">
            <a:spLocks noGrp="1"/>
          </p:cNvSpPr>
          <p:nvPr>
            <p:ph type="title" idx="4294967295"/>
          </p:nvPr>
        </p:nvSpPr>
        <p:spPr>
          <a:xfrm>
            <a:off x="294750" y="37354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Emphasis: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Iteration &amp; learning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" name="Google Shape;253;p46"/>
          <p:cNvSpPr txBox="1">
            <a:spLocks noGrp="1"/>
          </p:cNvSpPr>
          <p:nvPr>
            <p:ph type="title" idx="4294967295"/>
          </p:nvPr>
        </p:nvSpPr>
        <p:spPr>
          <a:xfrm>
            <a:off x="294750" y="1836325"/>
            <a:ext cx="1286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Agile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4" name="Google Shape;254;p46"/>
          <p:cNvSpPr txBox="1">
            <a:spLocks noGrp="1"/>
          </p:cNvSpPr>
          <p:nvPr>
            <p:ph type="title" idx="4294967295"/>
          </p:nvPr>
        </p:nvSpPr>
        <p:spPr>
          <a:xfrm>
            <a:off x="6841000" y="1836325"/>
            <a:ext cx="2026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Waterfall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Subdivisions of “agile”</a:t>
            </a:r>
            <a:endParaRPr/>
          </a:p>
        </p:txBody>
      </p:sp>
      <p:pic>
        <p:nvPicPr>
          <p:cNvPr id="260" name="Google Shape;2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089" y="1211348"/>
            <a:ext cx="4557312" cy="35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 txBox="1"/>
          <p:nvPr/>
        </p:nvSpPr>
        <p:spPr>
          <a:xfrm>
            <a:off x="2658575" y="4731600"/>
            <a:ext cx="33081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https://www.atlassian.com/agile/kanban</a:t>
            </a:r>
            <a:r>
              <a:rPr lang="en" sz="1000">
                <a:solidFill>
                  <a:schemeClr val="dk2"/>
                </a:solidFill>
              </a:rPr>
              <a:t> 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agile.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4813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...but sometimes waterfall makes more sense.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Tools of the trade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Personas</a:t>
            </a:r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...because we need to know </a:t>
            </a:r>
            <a:r>
              <a:rPr lang="en" b="1"/>
              <a:t>who </a:t>
            </a:r>
            <a:r>
              <a:rPr lang="en"/>
              <a:t>wants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more specific, the more useful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there’s no need to overdo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forget Internal Personas!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Stories</a:t>
            </a:r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User oriented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 a [USER PERSONA] I want to [GOAL] so that [EXPECTED BENEFIT]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As a freelance investigative journalist, I want to know when certain information was last updated, so that I know if the info is still relevant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 </a:t>
            </a:r>
            <a:endParaRPr i="1"/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/>
              <a:t>Job to be done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[SITUATION] I want to [GOAL] so that [EXPECTED BENEFIT]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When a content page is updated, I want to see it clearly stated on the page, so that I know that the information has changed.</a:t>
            </a:r>
            <a:endParaRPr i="1"/>
          </a:p>
        </p:txBody>
      </p:sp>
      <p:sp>
        <p:nvSpPr>
          <p:cNvPr id="290" name="Google Shape;290;p52"/>
          <p:cNvSpPr txBox="1"/>
          <p:nvPr/>
        </p:nvSpPr>
        <p:spPr>
          <a:xfrm>
            <a:off x="2477050" y="4699075"/>
            <a:ext cx="39051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https://techtohuman.com/user_stories_jtbd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Definition of Done</a:t>
            </a:r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...because you and developers need to be able to measure if something is completed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comes with Acceptance Criteria: measurable, testable explanations of how it’s supposed to work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Update feature Acceptance Criteria:</a:t>
            </a:r>
            <a:endParaRPr i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i="1"/>
              <a:t>“Last updated”date clearly visible on page</a:t>
            </a:r>
            <a:endParaRPr sz="1400"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i="1"/>
              <a:t>“Last updated” date changes each time page content is updated</a:t>
            </a:r>
            <a:endParaRPr sz="1400" i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place to put it all</a:t>
            </a:r>
            <a:endParaRPr/>
          </a:p>
        </p:txBody>
      </p:sp>
      <p:pic>
        <p:nvPicPr>
          <p:cNvPr id="302" name="Google Shape;302;p54" descr="Image result for trello user stor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975" y="1211350"/>
            <a:ext cx="5230526" cy="33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Defining Personas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Writing Stories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Specifying Definition Of Done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place to put it all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webinars</a:t>
            </a:r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Finding the right tech partner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Lost in translation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Define well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Do the homework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Write an amazing RFP (Request For Proposals)</a:t>
            </a:r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Working with tech partners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 Product Manager within you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Ways of working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Tools of the Trade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Reading List</a:t>
            </a:r>
            <a:endParaRPr/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150" y="3728750"/>
            <a:ext cx="737888" cy="7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7337" y="3728750"/>
            <a:ext cx="737888" cy="7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Reading List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To Human</a:t>
            </a:r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https://techtohuman.com/</a:t>
            </a:r>
            <a:endParaRPr/>
          </a:p>
        </p:txBody>
      </p:sp>
      <p:pic>
        <p:nvPicPr>
          <p:cNvPr id="320" name="Google Shape;32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630" y="1742299"/>
            <a:ext cx="3733223" cy="222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Talking to Humans - the book</a:t>
            </a:r>
            <a:endParaRPr/>
          </a:p>
        </p:txBody>
      </p:sp>
      <p:sp>
        <p:nvSpPr>
          <p:cNvPr id="326" name="Google Shape;326;p5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https://www.talkingtohumans.com/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resource on user research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for non-profits</a:t>
            </a:r>
            <a:endParaRPr/>
          </a:p>
        </p:txBody>
      </p:sp>
      <p:pic>
        <p:nvPicPr>
          <p:cNvPr id="327" name="Google Shape;32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3100" y="1653775"/>
            <a:ext cx="142875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- the book</a:t>
            </a:r>
            <a:endParaRPr/>
          </a:p>
        </p:txBody>
      </p:sp>
      <p:pic>
        <p:nvPicPr>
          <p:cNvPr id="333" name="Google Shape;333;p59" descr="19288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825" y="1357050"/>
            <a:ext cx="2048025" cy="30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https://www.goodreads.com/book/show/19288230-scrum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Civic Patterns dot org</a:t>
            </a:r>
            <a:endParaRPr/>
          </a:p>
        </p:txBody>
      </p:sp>
      <p:pic>
        <p:nvPicPr>
          <p:cNvPr id="340" name="Google Shape;34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325" y="1574800"/>
            <a:ext cx="4373523" cy="30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0"/>
          <p:cNvSpPr txBox="1">
            <a:spLocks noGrp="1"/>
          </p:cNvSpPr>
          <p:nvPr>
            <p:ph type="body" idx="1"/>
          </p:nvPr>
        </p:nvSpPr>
        <p:spPr>
          <a:xfrm>
            <a:off x="2429412" y="157480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http://civicpatterns.org/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1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Credit: Lucy Chambers</a:t>
            </a:r>
            <a:endParaRPr/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587" y="1362775"/>
            <a:ext cx="4174826" cy="31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634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know 80% of this already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4231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much simpler than it might seem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The Product Manager within you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4156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Someone needs to own it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Product Manager do</a:t>
            </a:r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 b="1"/>
              <a:t>translation layer</a:t>
            </a:r>
            <a:r>
              <a:rPr lang="en"/>
              <a:t> between a team of developers and stakeholders (internal, external)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Absorbing huge volumes of information and distilling clear problem definitions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Establishing which subset of the problems technology could solve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Defining acceptance criteria so that we know when the problem has genuinely been fixed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https://techtohuman.com/5_in_5_product_management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Экран (16:9)</PresentationFormat>
  <Paragraphs>108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Raleway</vt:lpstr>
      <vt:lpstr>Source Code Pro</vt:lpstr>
      <vt:lpstr>Oswald</vt:lpstr>
      <vt:lpstr>Lato</vt:lpstr>
      <vt:lpstr>Arial</vt:lpstr>
      <vt:lpstr>Swiss</vt:lpstr>
      <vt:lpstr>Modern Writer</vt:lpstr>
      <vt:lpstr>Working with tech partners</vt:lpstr>
      <vt:lpstr>Hello again!</vt:lpstr>
      <vt:lpstr>Two webinars</vt:lpstr>
      <vt:lpstr>Credit: Lucy Chambers</vt:lpstr>
      <vt:lpstr>You know 80% of this already</vt:lpstr>
      <vt:lpstr>It is much simpler than it might seem</vt:lpstr>
      <vt:lpstr>The Product Manager within you</vt:lpstr>
      <vt:lpstr>Someone needs to own it</vt:lpstr>
      <vt:lpstr>What does a Product Manager do</vt:lpstr>
      <vt:lpstr>Product Manager ≠ Project Manager</vt:lpstr>
      <vt:lpstr>Презентация PowerPoint</vt:lpstr>
      <vt:lpstr>Product Manager or Product Owner?</vt:lpstr>
      <vt:lpstr>Презентация PowerPoint</vt:lpstr>
      <vt:lpstr>Owner vs Manager</vt:lpstr>
      <vt:lpstr>2. Ways of working </vt:lpstr>
      <vt:lpstr>Презентация PowerPoint</vt:lpstr>
      <vt:lpstr>Презентация PowerPoint</vt:lpstr>
      <vt:lpstr>Презентация PowerPoint</vt:lpstr>
      <vt:lpstr>Umbrella styles</vt:lpstr>
      <vt:lpstr>Emphasis:  Upfront plan</vt:lpstr>
      <vt:lpstr>Subdivisions of “agile”</vt:lpstr>
      <vt:lpstr>I love agile.</vt:lpstr>
      <vt:lpstr>...but sometimes waterfall makes more sense.</vt:lpstr>
      <vt:lpstr>3. Tools of the trade</vt:lpstr>
      <vt:lpstr>Defining Personas</vt:lpstr>
      <vt:lpstr>Writing Stories</vt:lpstr>
      <vt:lpstr>Writing Definition of Done</vt:lpstr>
      <vt:lpstr>A place to put it all</vt:lpstr>
      <vt:lpstr>Tools of the Trade</vt:lpstr>
      <vt:lpstr>4. Reading List</vt:lpstr>
      <vt:lpstr>Tech To Human</vt:lpstr>
      <vt:lpstr>Talking to Humans - the book</vt:lpstr>
      <vt:lpstr>SCRUM - the book</vt:lpstr>
      <vt:lpstr>Civic Patterns dot org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tech partners</dc:title>
  <dc:creator>Vladimir Ivanov</dc:creator>
  <cp:lastModifiedBy>Vladimir Ivanov</cp:lastModifiedBy>
  <cp:revision>1</cp:revision>
  <dcterms:modified xsi:type="dcterms:W3CDTF">2019-06-06T14:47:31Z</dcterms:modified>
</cp:coreProperties>
</file>