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81" r:id="rId4"/>
    <p:sldId id="282" r:id="rId5"/>
    <p:sldId id="284" r:id="rId6"/>
    <p:sldId id="285" r:id="rId7"/>
    <p:sldId id="272" r:id="rId8"/>
    <p:sldId id="291" r:id="rId9"/>
    <p:sldId id="286" r:id="rId10"/>
    <p:sldId id="264" r:id="rId11"/>
    <p:sldId id="265" r:id="rId12"/>
    <p:sldId id="259" r:id="rId13"/>
    <p:sldId id="266" r:id="rId14"/>
    <p:sldId id="267" r:id="rId15"/>
    <p:sldId id="268" r:id="rId16"/>
    <p:sldId id="269" r:id="rId17"/>
    <p:sldId id="287" r:id="rId18"/>
    <p:sldId id="289" r:id="rId19"/>
    <p:sldId id="257" r:id="rId20"/>
    <p:sldId id="258" r:id="rId21"/>
    <p:sldId id="260" r:id="rId22"/>
    <p:sldId id="261" r:id="rId23"/>
    <p:sldId id="262" r:id="rId24"/>
    <p:sldId id="276" r:id="rId25"/>
    <p:sldId id="288" r:id="rId26"/>
    <p:sldId id="290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1DB"/>
    <a:srgbClr val="B0D5DE"/>
    <a:srgbClr val="A1C7D4"/>
    <a:srgbClr val="B4D4DF"/>
    <a:srgbClr val="BCDEE8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D98D-BE4C-4840-8500-442B1D4D38C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6D2B0-362B-4A3B-8D8C-9AEFE6846C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9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9766-4EB1-4E31-909B-70D7751308F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9042-E271-499D-A043-B82CF499B1A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5543"/>
            <a:ext cx="9144000" cy="279649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>
                <a:solidFill>
                  <a:srgbClr val="0000FF"/>
                </a:solidFill>
              </a:rPr>
            </a:br>
            <a:r>
              <a:rPr lang="uk-UA" sz="5300" b="1" dirty="0">
                <a:solidFill>
                  <a:srgbClr val="0066FF"/>
                </a:solidFill>
              </a:rPr>
              <a:t>П</a:t>
            </a:r>
            <a:r>
              <a:rPr lang="ru-RU" sz="5300" b="1" dirty="0" err="1">
                <a:solidFill>
                  <a:srgbClr val="0066FF"/>
                </a:solidFill>
              </a:rPr>
              <a:t>оставки</a:t>
            </a:r>
            <a:r>
              <a:rPr lang="uk-UA" sz="5300" b="1" dirty="0">
                <a:solidFill>
                  <a:srgbClr val="0066FF"/>
                </a:solidFill>
              </a:rPr>
              <a:t> а</a:t>
            </a:r>
            <a:r>
              <a:rPr lang="en-US" sz="5300" b="1" dirty="0" err="1">
                <a:solidFill>
                  <a:srgbClr val="0066FF"/>
                </a:solidFill>
              </a:rPr>
              <a:t>зербайджанск</a:t>
            </a:r>
            <a:r>
              <a:rPr lang="uk-UA" sz="5300" b="1" dirty="0">
                <a:solidFill>
                  <a:srgbClr val="0066FF"/>
                </a:solidFill>
              </a:rPr>
              <a:t>ого</a:t>
            </a:r>
            <a:r>
              <a:rPr lang="en-US" sz="5300" b="1" dirty="0">
                <a:solidFill>
                  <a:srgbClr val="0066FF"/>
                </a:solidFill>
              </a:rPr>
              <a:t> </a:t>
            </a:r>
            <a:r>
              <a:rPr lang="en-US" sz="5300" b="1" dirty="0" err="1">
                <a:solidFill>
                  <a:srgbClr val="0066FF"/>
                </a:solidFill>
              </a:rPr>
              <a:t>газ</a:t>
            </a:r>
            <a:r>
              <a:rPr lang="uk-UA" sz="5300" b="1" dirty="0">
                <a:solidFill>
                  <a:srgbClr val="0066FF"/>
                </a:solidFill>
              </a:rPr>
              <a:t>а</a:t>
            </a:r>
            <a:r>
              <a:rPr lang="en-US" sz="5300" b="1" dirty="0">
                <a:solidFill>
                  <a:srgbClr val="0066FF"/>
                </a:solidFill>
              </a:rPr>
              <a:t> </a:t>
            </a:r>
            <a:r>
              <a:rPr lang="uk-UA" sz="5300" b="1" dirty="0">
                <a:solidFill>
                  <a:srgbClr val="0066FF"/>
                </a:solidFill>
              </a:rPr>
              <a:t>в</a:t>
            </a:r>
            <a:r>
              <a:rPr lang="en-US" sz="5300" b="1" dirty="0">
                <a:solidFill>
                  <a:srgbClr val="0066FF"/>
                </a:solidFill>
              </a:rPr>
              <a:t> </a:t>
            </a:r>
            <a:r>
              <a:rPr lang="uk-UA" sz="5300" b="1" dirty="0">
                <a:solidFill>
                  <a:srgbClr val="0066FF"/>
                </a:solidFill>
              </a:rPr>
              <a:t>Е</a:t>
            </a:r>
            <a:r>
              <a:rPr lang="en-US" sz="5300" b="1" dirty="0" err="1">
                <a:solidFill>
                  <a:srgbClr val="0066FF"/>
                </a:solidFill>
              </a:rPr>
              <a:t>вроп</a:t>
            </a:r>
            <a:r>
              <a:rPr lang="uk-UA" sz="5300" b="1" dirty="0">
                <a:solidFill>
                  <a:srgbClr val="0066FF"/>
                </a:solidFill>
              </a:rPr>
              <a:t>у</a:t>
            </a:r>
            <a:r>
              <a:rPr lang="en-US" sz="5300" b="1" dirty="0">
                <a:solidFill>
                  <a:srgbClr val="0000FF"/>
                </a:solidFill>
              </a:rPr>
              <a:t>:</a:t>
            </a:r>
            <a:br>
              <a:rPr lang="en-US" sz="5300" dirty="0"/>
            </a:br>
            <a:r>
              <a:rPr lang="en-US" sz="4000" b="1" dirty="0" err="1"/>
              <a:t>управление</a:t>
            </a:r>
            <a:r>
              <a:rPr lang="uk-UA" sz="4000" b="1" dirty="0"/>
              <a:t>,</a:t>
            </a:r>
            <a:r>
              <a:rPr lang="en-US" sz="4000" b="1" dirty="0"/>
              <a:t> риски, перспективы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rtl="0"/>
            <a:r>
              <a:rPr lang="en-US" dirty="0" err="1"/>
              <a:t>Ингилаб</a:t>
            </a:r>
            <a:r>
              <a:rPr lang="en-US" dirty="0"/>
              <a:t> </a:t>
            </a:r>
            <a:r>
              <a:rPr lang="en-US" dirty="0" err="1"/>
              <a:t>Ахмедов</a:t>
            </a:r>
            <a:endParaRPr lang="en-US" dirty="0"/>
          </a:p>
          <a:p>
            <a:pPr rtl="0"/>
            <a:r>
              <a:rPr lang="en-US" i="1" dirty="0"/>
              <a:t>25 ноября 2020 г.</a:t>
            </a:r>
          </a:p>
        </p:txBody>
      </p:sp>
    </p:spTree>
    <p:extLst>
      <p:ext uri="{BB962C8B-B14F-4D97-AF65-F5344CB8AC3E}">
        <p14:creationId xmlns:p14="http://schemas.microsoft.com/office/powerpoint/2010/main" val="152903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858"/>
            <a:ext cx="10515600" cy="1208314"/>
          </a:xfrm>
        </p:spPr>
        <p:txBody>
          <a:bodyPr/>
          <a:lstStyle/>
          <a:p>
            <a:pPr algn="ctr" rtl="0"/>
            <a:r>
              <a:rPr lang="en-US" b="1" dirty="0" err="1">
                <a:solidFill>
                  <a:srgbClr val="0066FF"/>
                </a:solidFill>
              </a:rPr>
              <a:t>Южный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uk-UA" b="1" dirty="0">
                <a:solidFill>
                  <a:srgbClr val="0066FF"/>
                </a:solidFill>
              </a:rPr>
              <a:t>г</a:t>
            </a:r>
            <a:r>
              <a:rPr lang="en-US" b="1" dirty="0" err="1">
                <a:solidFill>
                  <a:srgbClr val="0066FF"/>
                </a:solidFill>
              </a:rPr>
              <a:t>азовый</a:t>
            </a:r>
            <a:r>
              <a:rPr lang="en-US" b="1" dirty="0">
                <a:solidFill>
                  <a:srgbClr val="0066FF"/>
                </a:solidFill>
              </a:rPr>
              <a:t> коридор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172"/>
            <a:ext cx="10515600" cy="500742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i="1" dirty="0"/>
              <a:t>Основными элементами проекта Южного газового </a:t>
            </a:r>
            <a:r>
              <a:rPr lang="en-US" b="1" i="1" dirty="0" err="1"/>
              <a:t>коридора</a:t>
            </a:r>
            <a:r>
              <a:rPr lang="en-US" b="1" i="1" dirty="0"/>
              <a:t> </a:t>
            </a:r>
            <a:r>
              <a:rPr lang="en-US" b="1" i="1" dirty="0" err="1"/>
              <a:t>являются</a:t>
            </a:r>
            <a:r>
              <a:rPr lang="en-US" b="1" i="1" dirty="0"/>
              <a:t>:</a:t>
            </a:r>
          </a:p>
          <a:p>
            <a:pPr marL="0" indent="0" algn="l" rtl="0">
              <a:buNone/>
            </a:pPr>
            <a:endParaRPr lang="en-US" b="1" i="1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uk-UA" sz="3200" dirty="0"/>
              <a:t>П</a:t>
            </a:r>
            <a:r>
              <a:rPr lang="en-US" sz="3200" dirty="0" err="1"/>
              <a:t>олномасштабное</a:t>
            </a:r>
            <a:r>
              <a:rPr lang="en-US" sz="3200" dirty="0"/>
              <a:t> </a:t>
            </a:r>
            <a:r>
              <a:rPr lang="en-US" sz="3200" dirty="0" err="1"/>
              <a:t>развитие</a:t>
            </a:r>
            <a:r>
              <a:rPr lang="uk-UA" sz="3200" dirty="0"/>
              <a:t> газоконденсатного </a:t>
            </a:r>
            <a:r>
              <a:rPr lang="uk-UA" sz="3200" dirty="0" err="1"/>
              <a:t>месторождения</a:t>
            </a:r>
            <a:r>
              <a:rPr lang="uk-UA" sz="3200" dirty="0"/>
              <a:t> Шах-</a:t>
            </a:r>
            <a:r>
              <a:rPr lang="uk-UA" sz="3200" dirty="0" err="1"/>
              <a:t>Дениз</a:t>
            </a:r>
            <a:r>
              <a:rPr lang="en-US" sz="3200" dirty="0"/>
              <a:t>;</a:t>
            </a:r>
          </a:p>
          <a:p>
            <a:pPr marL="0" indent="0" algn="l" rtl="0">
              <a:buNone/>
            </a:pPr>
            <a:endParaRPr lang="en-US" sz="32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uk-UA" sz="3200" dirty="0"/>
              <a:t>Р</a:t>
            </a:r>
            <a:r>
              <a:rPr lang="en-US" sz="3200" dirty="0" err="1"/>
              <a:t>асширение</a:t>
            </a:r>
            <a:r>
              <a:rPr lang="en-US" sz="3200" dirty="0"/>
              <a:t> Южно-Кавказского газопровода (SCPX);</a:t>
            </a:r>
          </a:p>
          <a:p>
            <a:pPr marL="0" indent="0" algn="l" rtl="0">
              <a:buNone/>
            </a:pPr>
            <a:endParaRPr lang="en-US" sz="32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uk-UA" sz="3200" dirty="0"/>
              <a:t>Р</a:t>
            </a:r>
            <a:r>
              <a:rPr lang="en-US" sz="3200" dirty="0" err="1"/>
              <a:t>еализация</a:t>
            </a:r>
            <a:r>
              <a:rPr lang="en-US" sz="3200" dirty="0"/>
              <a:t> </a:t>
            </a:r>
            <a:r>
              <a:rPr lang="uk-UA" sz="3200" dirty="0" err="1"/>
              <a:t>проекта</a:t>
            </a:r>
            <a:r>
              <a:rPr lang="uk-UA" sz="3200" dirty="0"/>
              <a:t> </a:t>
            </a:r>
            <a:r>
              <a:rPr lang="en-US" sz="3200" dirty="0" err="1"/>
              <a:t>Трансанатолийского</a:t>
            </a:r>
            <a:r>
              <a:rPr lang="en-US" sz="3200" dirty="0"/>
              <a:t> газопровода (TANAP);</a:t>
            </a:r>
          </a:p>
          <a:p>
            <a:pPr marL="0" indent="0" algn="l" rtl="0">
              <a:buNone/>
            </a:pPr>
            <a:endParaRPr lang="en-US" sz="32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uk-UA" sz="3200" dirty="0"/>
              <a:t>Р</a:t>
            </a:r>
            <a:r>
              <a:rPr lang="en-US" sz="3200" dirty="0" err="1"/>
              <a:t>еализация</a:t>
            </a:r>
            <a:r>
              <a:rPr lang="en-US" sz="3200" dirty="0"/>
              <a:t> проекта Трансадриатического газопровода (ТАР)</a:t>
            </a:r>
          </a:p>
        </p:txBody>
      </p:sp>
    </p:spTree>
    <p:extLst>
      <p:ext uri="{BB962C8B-B14F-4D97-AF65-F5344CB8AC3E}">
        <p14:creationId xmlns:p14="http://schemas.microsoft.com/office/powerpoint/2010/main" val="212145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153885"/>
          </a:xfrm>
        </p:spPr>
        <p:txBody>
          <a:bodyPr>
            <a:noAutofit/>
          </a:bodyPr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Южный газовый коридор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85" t="25590" r="24670" b="35133"/>
          <a:stretch/>
        </p:blipFill>
        <p:spPr>
          <a:xfrm>
            <a:off x="849084" y="1306286"/>
            <a:ext cx="10504717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6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26" y="92468"/>
            <a:ext cx="10515600" cy="1017142"/>
          </a:xfrm>
        </p:spPr>
        <p:txBody>
          <a:bodyPr/>
          <a:lstStyle/>
          <a:p>
            <a:pPr algn="ctr" rtl="0"/>
            <a:r>
              <a:rPr lang="uk-UA" b="1" dirty="0" err="1">
                <a:solidFill>
                  <a:srgbClr val="0066FF"/>
                </a:solidFill>
              </a:rPr>
              <a:t>Соединение</a:t>
            </a:r>
            <a:r>
              <a:rPr lang="en-US" b="1" dirty="0">
                <a:solidFill>
                  <a:srgbClr val="0066FF"/>
                </a:solidFill>
              </a:rPr>
              <a:t> TANAP-TAP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73" t="27933" r="34239" b="2649"/>
          <a:stretch/>
        </p:blipFill>
        <p:spPr>
          <a:xfrm>
            <a:off x="2168057" y="1131064"/>
            <a:ext cx="7931440" cy="571530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9C9B24B-F816-40B3-87A6-607B373312BC}"/>
              </a:ext>
            </a:extLst>
          </p:cNvPr>
          <p:cNvSpPr/>
          <p:nvPr/>
        </p:nvSpPr>
        <p:spPr>
          <a:xfrm>
            <a:off x="2168057" y="5893887"/>
            <a:ext cx="7931440" cy="931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 млрд куб. м азербайджанского газа поставлено в Турцию через TANAP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2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1"/>
            <a:ext cx="10515600" cy="1614488"/>
          </a:xfrm>
        </p:spPr>
        <p:txBody>
          <a:bodyPr>
            <a:normAutofit fontScale="90000"/>
          </a:bodyPr>
          <a:lstStyle/>
          <a:p>
            <a:pPr algn="ctr" rtl="0"/>
            <a:r>
              <a:rPr lang="ru-RU" b="1" dirty="0">
                <a:solidFill>
                  <a:srgbClr val="0066FF"/>
                </a:solidFill>
              </a:rPr>
              <a:t>Полномасштабное развитие газоконденсатного месторождения Шах-Дениз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Autofit/>
          </a:bodyPr>
          <a:lstStyle/>
          <a:p>
            <a:pPr algn="l" rtl="0"/>
            <a:endParaRPr lang="en-US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/>
              <a:t>Шах-Дениз Этап-2 </a:t>
            </a:r>
            <a:r>
              <a:rPr lang="ru-RU" sz="3600" dirty="0"/>
              <a:t>это гигантский проект, который увеличит добычу газа на </a:t>
            </a:r>
            <a:r>
              <a:rPr lang="ru-RU" sz="3600" b="1" dirty="0"/>
              <a:t>16</a:t>
            </a:r>
            <a:r>
              <a:rPr lang="ru-RU" sz="3600" dirty="0"/>
              <a:t> млрд куб. м в год, в добавку к нынешним </a:t>
            </a:r>
            <a:r>
              <a:rPr lang="ru-RU" sz="3600" b="1" dirty="0"/>
              <a:t>10</a:t>
            </a:r>
            <a:r>
              <a:rPr lang="ru-RU" sz="3600" dirty="0"/>
              <a:t> млрд куб. м от проекта </a:t>
            </a:r>
            <a:r>
              <a:rPr lang="ru-RU" sz="3600" b="1" dirty="0"/>
              <a:t>Шах-Дениз Этап 1</a:t>
            </a:r>
            <a:r>
              <a:rPr lang="ru-RU" sz="3600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/>
              <a:t>Расширение </a:t>
            </a:r>
            <a:r>
              <a:rPr lang="ru-RU" sz="3600" b="1" dirty="0" err="1"/>
              <a:t>Сангачальского</a:t>
            </a:r>
            <a:r>
              <a:rPr lang="ru-RU" sz="3600" b="1" dirty="0"/>
              <a:t> Терминала </a:t>
            </a:r>
            <a:r>
              <a:rPr lang="ru-RU" sz="3600" dirty="0"/>
              <a:t>для установки новых объектов переработки и сжатия газа;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0" indent="0" algn="l" rtl="0">
              <a:buNone/>
            </a:pP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597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72"/>
            <a:ext cx="10515600" cy="127362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Проект расширения Южнокавказского газопровода (SCPX)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uk-UA" b="1" dirty="0"/>
              <a:t>Д</a:t>
            </a:r>
            <a:r>
              <a:rPr lang="en-US" b="1" dirty="0" err="1"/>
              <a:t>лина</a:t>
            </a:r>
            <a:r>
              <a:rPr lang="en-US" dirty="0"/>
              <a:t> </a:t>
            </a:r>
            <a:r>
              <a:rPr lang="uk-UA" dirty="0"/>
              <a:t>т</a:t>
            </a:r>
            <a:r>
              <a:rPr lang="en-US" dirty="0" err="1"/>
              <a:t>рубопровод</a:t>
            </a:r>
            <a:r>
              <a:rPr lang="uk-UA" dirty="0"/>
              <a:t>а </a:t>
            </a:r>
            <a:r>
              <a:rPr lang="en-US" b="1" dirty="0"/>
              <a:t>SCP</a:t>
            </a:r>
            <a:r>
              <a:rPr lang="en-US" dirty="0"/>
              <a:t> </a:t>
            </a:r>
            <a:r>
              <a:rPr lang="en-US" b="1" dirty="0"/>
              <a:t>691</a:t>
            </a:r>
            <a:r>
              <a:rPr lang="en-US" dirty="0"/>
              <a:t> км, </a:t>
            </a:r>
            <a:r>
              <a:rPr lang="en-US" b="1" dirty="0"/>
              <a:t>443</a:t>
            </a:r>
            <a:r>
              <a:rPr lang="en-US" dirty="0"/>
              <a:t> </a:t>
            </a:r>
            <a:r>
              <a:rPr lang="en-US" dirty="0" err="1"/>
              <a:t>км</a:t>
            </a:r>
            <a:r>
              <a:rPr lang="en-US" dirty="0"/>
              <a:t> </a:t>
            </a:r>
            <a:r>
              <a:rPr lang="uk-UA" dirty="0" err="1"/>
              <a:t>проложены</a:t>
            </a:r>
            <a:r>
              <a:rPr lang="uk-UA" dirty="0"/>
              <a:t> </a:t>
            </a:r>
            <a:r>
              <a:rPr lang="en-US" dirty="0"/>
              <a:t>в Азербайджане и </a:t>
            </a:r>
            <a:r>
              <a:rPr lang="en-US" b="1" dirty="0"/>
              <a:t>248</a:t>
            </a:r>
            <a:r>
              <a:rPr lang="en-US" dirty="0"/>
              <a:t> </a:t>
            </a:r>
            <a:r>
              <a:rPr lang="en-US" dirty="0" err="1"/>
              <a:t>км</a:t>
            </a:r>
            <a:r>
              <a:rPr lang="ru-RU" dirty="0"/>
              <a:t> –</a:t>
            </a:r>
            <a:r>
              <a:rPr lang="en-US" dirty="0"/>
              <a:t> в Грузии;</a:t>
            </a:r>
          </a:p>
          <a:p>
            <a:pPr marL="0" indent="0" algn="l" rtl="0">
              <a:buNone/>
            </a:pPr>
            <a:br>
              <a:rPr lang="en-US" dirty="0"/>
            </a:br>
            <a:r>
              <a:rPr lang="en-US" dirty="0"/>
              <a:t>- </a:t>
            </a:r>
            <a:r>
              <a:rPr lang="en-US" b="1" dirty="0" err="1"/>
              <a:t>длина</a:t>
            </a:r>
            <a:r>
              <a:rPr lang="en-US" dirty="0"/>
              <a:t> </a:t>
            </a:r>
            <a:r>
              <a:rPr lang="uk-UA" dirty="0"/>
              <a:t>т</a:t>
            </a:r>
            <a:r>
              <a:rPr lang="en-US" dirty="0" err="1"/>
              <a:t>рубопровод</a:t>
            </a:r>
            <a:r>
              <a:rPr lang="uk-UA" dirty="0"/>
              <a:t>а</a:t>
            </a:r>
            <a:r>
              <a:rPr lang="en-US" dirty="0"/>
              <a:t> </a:t>
            </a:r>
            <a:r>
              <a:rPr lang="en-US" b="1" dirty="0"/>
              <a:t>SCPX</a:t>
            </a:r>
            <a:r>
              <a:rPr lang="en-US" dirty="0"/>
              <a:t>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en-US" b="1" dirty="0"/>
              <a:t>424 </a:t>
            </a:r>
            <a:r>
              <a:rPr lang="en-US" dirty="0"/>
              <a:t>км в Азербайджане, </a:t>
            </a:r>
            <a:r>
              <a:rPr lang="en-US" b="1" dirty="0"/>
              <a:t>63</a:t>
            </a:r>
            <a:r>
              <a:rPr lang="en-US" dirty="0"/>
              <a:t> км в Грузии и </a:t>
            </a:r>
            <a:r>
              <a:rPr lang="en-US" b="1" dirty="0"/>
              <a:t>2 </a:t>
            </a:r>
            <a:r>
              <a:rPr lang="en-US" b="1" dirty="0" err="1"/>
              <a:t>км</a:t>
            </a:r>
            <a:r>
              <a:rPr lang="en-US" b="1" dirty="0"/>
              <a:t> </a:t>
            </a:r>
            <a:r>
              <a:rPr lang="ru-RU" dirty="0"/>
              <a:t>в </a:t>
            </a:r>
            <a:r>
              <a:rPr lang="ru-RU" dirty="0" err="1"/>
              <a:t>интерконнекторе</a:t>
            </a:r>
            <a:r>
              <a:rPr lang="en-US" dirty="0"/>
              <a:t> TANAP;</a:t>
            </a:r>
          </a:p>
          <a:p>
            <a:pPr marL="0" indent="0" algn="l" rtl="0">
              <a:buNone/>
            </a:pP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Первоначальная</a:t>
            </a:r>
            <a:r>
              <a:rPr lang="en-US" dirty="0"/>
              <a:t> </a:t>
            </a:r>
            <a:r>
              <a:rPr lang="ru-RU" dirty="0"/>
              <a:t>мощность</a:t>
            </a:r>
            <a:r>
              <a:rPr lang="en-US" b="1" dirty="0"/>
              <a:t> </a:t>
            </a:r>
            <a:r>
              <a:rPr lang="en-US" dirty="0"/>
              <a:t>с предоставлением дополнительных </a:t>
            </a:r>
            <a:r>
              <a:rPr lang="en-US" b="1" dirty="0"/>
              <a:t>7 </a:t>
            </a:r>
            <a:r>
              <a:rPr lang="ru-RU" b="1" dirty="0"/>
              <a:t>млрд куб. м </a:t>
            </a:r>
            <a:r>
              <a:rPr lang="ru-RU" dirty="0"/>
              <a:t>суммирует в</a:t>
            </a:r>
            <a:r>
              <a:rPr lang="ru-RU" b="1" dirty="0"/>
              <a:t> </a:t>
            </a:r>
            <a:r>
              <a:rPr lang="en-US" b="1" dirty="0"/>
              <a:t>14,4 </a:t>
            </a:r>
            <a:r>
              <a:rPr lang="ru-RU" b="1" dirty="0"/>
              <a:t>млрд куб. м</a:t>
            </a:r>
            <a:r>
              <a:rPr lang="en-US" dirty="0"/>
              <a:t> природного газа (с возможностью расширения до </a:t>
            </a:r>
            <a:r>
              <a:rPr lang="en-US" b="1" dirty="0"/>
              <a:t>23,4 </a:t>
            </a:r>
            <a:r>
              <a:rPr lang="ru-RU" b="1" dirty="0"/>
              <a:t>млрд куб. м)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Акционеры</a:t>
            </a:r>
            <a:r>
              <a:rPr lang="en-US" dirty="0"/>
              <a:t>: </a:t>
            </a:r>
            <a:r>
              <a:rPr lang="en-US" b="1" dirty="0"/>
              <a:t>BP</a:t>
            </a:r>
            <a:r>
              <a:rPr lang="en-US" dirty="0"/>
              <a:t> как оператор (28,8%), </a:t>
            </a:r>
            <a:r>
              <a:rPr lang="en-US" b="1" dirty="0" err="1"/>
              <a:t>AzSCP</a:t>
            </a:r>
            <a:r>
              <a:rPr lang="en-US" dirty="0"/>
              <a:t> (10%), </a:t>
            </a:r>
            <a:r>
              <a:rPr lang="en-US" b="1" dirty="0"/>
              <a:t>SGC</a:t>
            </a:r>
            <a:r>
              <a:rPr lang="en-US" dirty="0"/>
              <a:t> Midstream (6.7%), </a:t>
            </a:r>
            <a:r>
              <a:rPr lang="en-US" b="1" dirty="0"/>
              <a:t>Petronas</a:t>
            </a:r>
            <a:r>
              <a:rPr lang="en-US" dirty="0"/>
              <a:t> (15.5%), </a:t>
            </a:r>
            <a:r>
              <a:rPr lang="en-US" b="1" dirty="0"/>
              <a:t>Lukoi</a:t>
            </a:r>
            <a:r>
              <a:rPr lang="en-US" dirty="0"/>
              <a:t>l (10%), </a:t>
            </a:r>
            <a:r>
              <a:rPr lang="en-US" b="1" dirty="0"/>
              <a:t>NICO</a:t>
            </a:r>
            <a:r>
              <a:rPr lang="en-US" dirty="0"/>
              <a:t> (10%) </a:t>
            </a:r>
            <a:r>
              <a:rPr lang="ru-RU" dirty="0"/>
              <a:t>и </a:t>
            </a:r>
            <a:r>
              <a:rPr lang="en-US" b="1" dirty="0"/>
              <a:t>TPAO</a:t>
            </a:r>
            <a:r>
              <a:rPr lang="en-US" dirty="0"/>
              <a:t> (19%).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744"/>
            <a:ext cx="10515600" cy="1306286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Проект Трансанатолийского газопровода (TANAP)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4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 В</a:t>
            </a:r>
            <a:r>
              <a:rPr lang="uk-UA" dirty="0"/>
              <a:t> </a:t>
            </a:r>
            <a:r>
              <a:rPr lang="uk-UA" dirty="0" err="1"/>
              <a:t>списке</a:t>
            </a:r>
            <a:r>
              <a:rPr lang="en-US" dirty="0"/>
              <a:t> </a:t>
            </a:r>
            <a:r>
              <a:rPr lang="en-US" b="1" dirty="0" err="1"/>
              <a:t>акционер</a:t>
            </a:r>
            <a:r>
              <a:rPr lang="uk-UA" b="1" dirty="0" err="1"/>
              <a:t>ов</a:t>
            </a:r>
            <a:r>
              <a:rPr lang="en-US" dirty="0"/>
              <a:t> находятся </a:t>
            </a:r>
            <a:r>
              <a:rPr lang="en-US" b="1" dirty="0"/>
              <a:t>SGC</a:t>
            </a:r>
            <a:r>
              <a:rPr lang="en-US" dirty="0"/>
              <a:t> (51%), </a:t>
            </a:r>
            <a:r>
              <a:rPr lang="en-US" b="1" dirty="0"/>
              <a:t>BOTAS</a:t>
            </a:r>
            <a:r>
              <a:rPr lang="en-US" dirty="0"/>
              <a:t> (30%), </a:t>
            </a:r>
            <a:r>
              <a:rPr lang="en-US" b="1" dirty="0"/>
              <a:t>BP</a:t>
            </a:r>
            <a:r>
              <a:rPr lang="en-US" dirty="0"/>
              <a:t> (12%) и </a:t>
            </a:r>
            <a:r>
              <a:rPr lang="en-US" b="1" dirty="0"/>
              <a:t>STEAS</a:t>
            </a:r>
            <a:r>
              <a:rPr lang="en-US" dirty="0"/>
              <a:t> (7%);</a:t>
            </a:r>
          </a:p>
          <a:p>
            <a:pPr marL="0" indent="0" algn="l" rtl="0">
              <a:buNone/>
            </a:pPr>
            <a:br>
              <a:rPr lang="en-US" dirty="0"/>
            </a:br>
            <a:r>
              <a:rPr lang="en-US" dirty="0"/>
              <a:t>- Трубопровод </a:t>
            </a:r>
            <a:r>
              <a:rPr lang="en-US" b="1" dirty="0"/>
              <a:t>1850 </a:t>
            </a:r>
            <a:r>
              <a:rPr lang="en-US" b="1" dirty="0" err="1"/>
              <a:t>км</a:t>
            </a:r>
            <a:r>
              <a:rPr lang="en-US" b="1" dirty="0"/>
              <a:t> </a:t>
            </a:r>
            <a:r>
              <a:rPr lang="en-US" dirty="0" err="1"/>
              <a:t>длин</a:t>
            </a:r>
            <a:r>
              <a:rPr lang="uk-UA" dirty="0"/>
              <a:t>ой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- Участок </a:t>
            </a:r>
            <a:r>
              <a:rPr lang="en-US" dirty="0" err="1"/>
              <a:t>трубопровода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uk-UA" dirty="0"/>
              <a:t> </a:t>
            </a:r>
            <a:r>
              <a:rPr lang="en-US" dirty="0" err="1"/>
              <a:t>Эскишехир</a:t>
            </a:r>
            <a:r>
              <a:rPr lang="ru-RU" dirty="0"/>
              <a:t>а</a:t>
            </a:r>
            <a:r>
              <a:rPr lang="en-US" dirty="0"/>
              <a:t> введен в эксплуатацию в </a:t>
            </a:r>
            <a:r>
              <a:rPr lang="ru-RU" b="1" dirty="0"/>
              <a:t>и</a:t>
            </a:r>
            <a:r>
              <a:rPr lang="en-US" b="1" dirty="0" err="1"/>
              <a:t>юн</a:t>
            </a:r>
            <a:r>
              <a:rPr lang="ru-RU" b="1" dirty="0"/>
              <a:t>е</a:t>
            </a:r>
            <a:r>
              <a:rPr lang="en-US" b="1" dirty="0"/>
              <a:t> 2018 г.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- Начальная пропускная способность </a:t>
            </a:r>
            <a:r>
              <a:rPr lang="en-US" b="1" dirty="0"/>
              <a:t>16,2 </a:t>
            </a:r>
            <a:r>
              <a:rPr lang="ru-RU" b="1" dirty="0"/>
              <a:t>млрд куб. м</a:t>
            </a:r>
            <a:r>
              <a:rPr lang="en-US" b="1" dirty="0"/>
              <a:t> </a:t>
            </a:r>
            <a:r>
              <a:rPr lang="en-US" dirty="0"/>
              <a:t>(расширяется до </a:t>
            </a:r>
            <a:r>
              <a:rPr lang="en-US" b="1" dirty="0"/>
              <a:t>30,7 </a:t>
            </a:r>
            <a:r>
              <a:rPr lang="ru-RU" b="1" dirty="0"/>
              <a:t>млрд куб. м</a:t>
            </a:r>
            <a:r>
              <a:rPr lang="en-US" b="1" dirty="0"/>
              <a:t> 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/>
              <a:t>Т</a:t>
            </a:r>
            <a:r>
              <a:rPr lang="en-US" dirty="0" err="1"/>
              <a:t>ранспортировка</a:t>
            </a:r>
            <a:r>
              <a:rPr lang="en-US" dirty="0"/>
              <a:t> первых объемов газа в Турцию по </a:t>
            </a:r>
            <a:r>
              <a:rPr lang="en-US" dirty="0" err="1"/>
              <a:t>трубопроводу</a:t>
            </a:r>
            <a:r>
              <a:rPr lang="en-US" dirty="0"/>
              <a:t> TANAP</a:t>
            </a:r>
            <a:r>
              <a:rPr lang="ru-RU" dirty="0"/>
              <a:t> началась</a:t>
            </a:r>
            <a:r>
              <a:rPr lang="en-US" dirty="0"/>
              <a:t> </a:t>
            </a:r>
            <a:r>
              <a:rPr lang="en-US" b="1" dirty="0"/>
              <a:t>30 июня 2018 г.</a:t>
            </a:r>
            <a:r>
              <a:rPr lang="en-US" dirty="0"/>
              <a:t> </a:t>
            </a:r>
            <a:r>
              <a:rPr lang="ru-RU" dirty="0"/>
              <a:t> 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5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591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Проект Трансадриатического газопровода (ТАР)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82713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ru-RU" b="1" dirty="0"/>
              <a:t>Д</a:t>
            </a:r>
            <a:r>
              <a:rPr lang="en-US" b="1" dirty="0" err="1"/>
              <a:t>лина</a:t>
            </a:r>
            <a:r>
              <a:rPr lang="en-US" dirty="0"/>
              <a:t> трубопровода </a:t>
            </a:r>
            <a:r>
              <a:rPr lang="en-US" b="1" dirty="0"/>
              <a:t>878 км</a:t>
            </a:r>
            <a:r>
              <a:rPr lang="en-US" dirty="0"/>
              <a:t> (</a:t>
            </a:r>
            <a:r>
              <a:rPr lang="en-US" b="1" dirty="0"/>
              <a:t>550</a:t>
            </a:r>
            <a:r>
              <a:rPr lang="en-US" dirty="0"/>
              <a:t> км в </a:t>
            </a:r>
            <a:r>
              <a:rPr lang="en-US" b="1" dirty="0" err="1"/>
              <a:t>Греци</a:t>
            </a:r>
            <a:r>
              <a:rPr lang="ru-RU" b="1" dirty="0"/>
              <a:t>и</a:t>
            </a:r>
            <a:r>
              <a:rPr lang="en-US" dirty="0"/>
              <a:t>, </a:t>
            </a:r>
            <a:r>
              <a:rPr lang="en-US" b="1" dirty="0"/>
              <a:t>215 </a:t>
            </a:r>
            <a:r>
              <a:rPr lang="en-US" dirty="0"/>
              <a:t>км в </a:t>
            </a:r>
            <a:r>
              <a:rPr lang="en-US" b="1" dirty="0" err="1"/>
              <a:t>Албани</a:t>
            </a:r>
            <a:r>
              <a:rPr lang="ru-RU" b="1" dirty="0"/>
              <a:t>и</a:t>
            </a:r>
            <a:r>
              <a:rPr lang="en-US" dirty="0"/>
              <a:t>; </a:t>
            </a:r>
            <a:r>
              <a:rPr lang="en-US" b="1" dirty="0"/>
              <a:t>105</a:t>
            </a:r>
            <a:r>
              <a:rPr lang="en-US" dirty="0"/>
              <a:t> км в </a:t>
            </a:r>
            <a:r>
              <a:rPr lang="en-US" b="1" dirty="0" err="1"/>
              <a:t>Адриатическо</a:t>
            </a:r>
            <a:r>
              <a:rPr lang="ru-RU" b="1" dirty="0"/>
              <a:t>м</a:t>
            </a:r>
            <a:r>
              <a:rPr lang="en-US" b="1" dirty="0"/>
              <a:t> море </a:t>
            </a:r>
            <a:r>
              <a:rPr lang="en-US" dirty="0"/>
              <a:t>а также </a:t>
            </a:r>
            <a:r>
              <a:rPr lang="en-US" b="1" dirty="0"/>
              <a:t>8</a:t>
            </a:r>
            <a:r>
              <a:rPr lang="en-US" dirty="0"/>
              <a:t> км в </a:t>
            </a:r>
            <a:r>
              <a:rPr lang="en-US" b="1" dirty="0" err="1"/>
              <a:t>Итали</a:t>
            </a:r>
            <a:r>
              <a:rPr lang="ru-RU" b="1" dirty="0"/>
              <a:t>и</a:t>
            </a:r>
            <a:r>
              <a:rPr lang="en-US" dirty="0"/>
              <a:t>);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Начальная пропускная способность </a:t>
            </a:r>
            <a:r>
              <a:rPr lang="en-US" b="1" dirty="0"/>
              <a:t>16,2</a:t>
            </a:r>
            <a:r>
              <a:rPr lang="en-US" dirty="0"/>
              <a:t> </a:t>
            </a:r>
            <a:r>
              <a:rPr lang="ru-RU" dirty="0"/>
              <a:t>млрд куб. м</a:t>
            </a:r>
            <a:r>
              <a:rPr lang="en-US" dirty="0"/>
              <a:t> (расширяется до </a:t>
            </a:r>
            <a:r>
              <a:rPr lang="en-US" b="1" dirty="0"/>
              <a:t>30,7 </a:t>
            </a:r>
            <a:r>
              <a:rPr lang="ru-RU" dirty="0"/>
              <a:t>млрд куб. м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/>
              <a:t>Среди</a:t>
            </a:r>
            <a:r>
              <a:rPr lang="en-US" dirty="0"/>
              <a:t> </a:t>
            </a:r>
            <a:r>
              <a:rPr lang="en-US" b="1" dirty="0" err="1"/>
              <a:t>акционер</a:t>
            </a:r>
            <a:r>
              <a:rPr lang="ru-RU" b="1" dirty="0" err="1"/>
              <a:t>ов</a:t>
            </a:r>
            <a:r>
              <a:rPr lang="en-US" dirty="0"/>
              <a:t> находятся </a:t>
            </a:r>
            <a:r>
              <a:rPr lang="en-US" b="1" dirty="0"/>
              <a:t>BP</a:t>
            </a:r>
            <a:r>
              <a:rPr lang="en-US" dirty="0"/>
              <a:t> - 20%; </a:t>
            </a:r>
            <a:r>
              <a:rPr lang="en-US" b="1" dirty="0"/>
              <a:t>SGC</a:t>
            </a:r>
            <a:r>
              <a:rPr lang="en-US" dirty="0"/>
              <a:t> - 20%; </a:t>
            </a:r>
            <a:r>
              <a:rPr lang="en-US" b="1" dirty="0" err="1"/>
              <a:t>Snam</a:t>
            </a:r>
            <a:r>
              <a:rPr lang="en-US" dirty="0"/>
              <a:t> (Италия) - 20%; </a:t>
            </a:r>
            <a:r>
              <a:rPr lang="en-US" b="1" dirty="0" err="1"/>
              <a:t>Floxys</a:t>
            </a:r>
            <a:r>
              <a:rPr lang="en-US" dirty="0"/>
              <a:t> (Бельгия) - 19%; </a:t>
            </a:r>
            <a:r>
              <a:rPr lang="en-US" b="1" dirty="0" err="1"/>
              <a:t>Enagas</a:t>
            </a:r>
            <a:r>
              <a:rPr lang="en-US" dirty="0"/>
              <a:t> (Испания) - 16%; </a:t>
            </a:r>
            <a:r>
              <a:rPr lang="en-US" b="1" dirty="0" err="1"/>
              <a:t>Axpo</a:t>
            </a:r>
            <a:r>
              <a:rPr lang="en-US" dirty="0"/>
              <a:t> (Швейцария) - 5%;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ru-RU" dirty="0"/>
              <a:t>Трубопровод TAP заполнен природным газом от </a:t>
            </a:r>
            <a:r>
              <a:rPr lang="ru-RU" b="1" dirty="0"/>
              <a:t>греко-турецкой границы</a:t>
            </a:r>
            <a:r>
              <a:rPr lang="ru-RU" dirty="0"/>
              <a:t> до терминала приема природного газа на </a:t>
            </a:r>
            <a:r>
              <a:rPr lang="ru-RU" b="1" dirty="0"/>
              <a:t>юге Италии</a:t>
            </a:r>
            <a:r>
              <a:rPr lang="ru-RU" dirty="0"/>
              <a:t>;</a:t>
            </a:r>
            <a:endParaRPr lang="en-US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TAP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завершен</a:t>
            </a:r>
            <a:r>
              <a:rPr lang="ru-RU" dirty="0" err="1"/>
              <a:t>ным</a:t>
            </a:r>
            <a:r>
              <a:rPr lang="en-US" dirty="0"/>
              <a:t> и </a:t>
            </a:r>
            <a:r>
              <a:rPr lang="en-US" b="1" dirty="0" err="1"/>
              <a:t>готовы</a:t>
            </a:r>
            <a:r>
              <a:rPr lang="ru-RU" b="1" dirty="0"/>
              <a:t>м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en-US" dirty="0" err="1"/>
              <a:t>транспортировк</a:t>
            </a:r>
            <a:r>
              <a:rPr lang="ru-RU" dirty="0"/>
              <a:t>е</a:t>
            </a:r>
            <a:r>
              <a:rPr lang="en-US" dirty="0"/>
              <a:t> газа.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2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295401"/>
          </a:xfrm>
        </p:spPr>
        <p:txBody>
          <a:bodyPr>
            <a:noAutofit/>
          </a:bodyPr>
          <a:lstStyle/>
          <a:p>
            <a:pPr lvl="0" algn="ctr" rtl="0"/>
            <a:r>
              <a:rPr lang="ru-RU" b="1" dirty="0">
                <a:solidFill>
                  <a:srgbClr val="0066FF"/>
                </a:solidFill>
              </a:rPr>
              <a:t>Почему поставки газа так важны</a:t>
            </a:r>
            <a:r>
              <a:rPr lang="en-US" b="1" dirty="0">
                <a:solidFill>
                  <a:srgbClr val="0066FF"/>
                </a:solidFill>
              </a:rPr>
              <a:t>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493599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3200" dirty="0"/>
              <a:t>Для Азербайджана;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dirty="0"/>
              <a:t>Для региона;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ru-RU" sz="3200" dirty="0"/>
              <a:t>Для</a:t>
            </a:r>
            <a:r>
              <a:rPr lang="en-US" sz="3200" dirty="0"/>
              <a:t> </a:t>
            </a:r>
            <a:r>
              <a:rPr lang="en-US" sz="3200" dirty="0" err="1"/>
              <a:t>Европ</a:t>
            </a:r>
            <a:r>
              <a:rPr lang="ru-RU" sz="3200" dirty="0"/>
              <a:t>ы</a:t>
            </a:r>
            <a:r>
              <a:rPr lang="en-US" sz="3200" dirty="0"/>
              <a:t>;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dirty="0"/>
              <a:t>Объекты СПГ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dirty="0"/>
              <a:t>Ценовой механизм</a:t>
            </a:r>
            <a:r>
              <a:rPr lang="en-US" dirty="0"/>
              <a:t>: </a:t>
            </a:r>
          </a:p>
          <a:p>
            <a:pPr algn="l" rtl="0">
              <a:buFontTx/>
              <a:buChar char="-"/>
            </a:pPr>
            <a:r>
              <a:rPr lang="ru-RU" dirty="0"/>
              <a:t>Постепенный переход от контрактов, связанных с ценами на нефть, к индексации с газа на газ</a:t>
            </a:r>
          </a:p>
          <a:p>
            <a:pPr algn="l" rtl="0">
              <a:buFontTx/>
              <a:buChar char="-"/>
            </a:pPr>
            <a:r>
              <a:rPr lang="ru-RU" dirty="0"/>
              <a:t>Цени, привязанные к </a:t>
            </a:r>
            <a:r>
              <a:rPr lang="ru-RU" dirty="0" err="1"/>
              <a:t>хабу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2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4514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Спрос на газ в Турции в 2010–2020 годах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11" t="31344" r="26077" b="31881"/>
          <a:stretch/>
        </p:blipFill>
        <p:spPr>
          <a:xfrm>
            <a:off x="838200" y="1426028"/>
            <a:ext cx="10493970" cy="45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38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017"/>
            <a:ext cx="10515600" cy="1089060"/>
          </a:xfrm>
        </p:spPr>
        <p:txBody>
          <a:bodyPr>
            <a:normAutofit/>
          </a:bodyPr>
          <a:lstStyle/>
          <a:p>
            <a:pPr algn="ctr" rtl="0"/>
            <a:r>
              <a:rPr lang="ru-RU" b="1" dirty="0">
                <a:solidFill>
                  <a:srgbClr val="0066FF"/>
                </a:solidFill>
              </a:rPr>
              <a:t>Импорт газа из Турции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33" t="17545" r="21356" b="12329"/>
          <a:stretch/>
        </p:blipFill>
        <p:spPr>
          <a:xfrm>
            <a:off x="2088457" y="1247878"/>
            <a:ext cx="8122395" cy="56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743"/>
            <a:ext cx="10515600" cy="936171"/>
          </a:xfrm>
        </p:spPr>
        <p:txBody>
          <a:bodyPr/>
          <a:lstStyle/>
          <a:p>
            <a:pPr algn="ctr" rtl="0"/>
            <a:r>
              <a:rPr lang="uk-UA" b="1" dirty="0">
                <a:solidFill>
                  <a:srgbClr val="0066FF"/>
                </a:solidFill>
              </a:rPr>
              <a:t>План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058"/>
            <a:ext cx="10515600" cy="5229906"/>
          </a:xfrm>
        </p:spPr>
        <p:txBody>
          <a:bodyPr>
            <a:noAutofit/>
          </a:bodyPr>
          <a:lstStyle/>
          <a:p>
            <a:pPr lvl="0" algn="l" rtl="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Обзор энергетического сектора (нефть и газ) Азербайджана: структура, </a:t>
            </a:r>
            <a:r>
              <a:rPr lang="en-US" dirty="0" err="1"/>
              <a:t>институ</a:t>
            </a:r>
            <a:r>
              <a:rPr lang="uk-UA" dirty="0" err="1"/>
              <a:t>ции</a:t>
            </a:r>
            <a:r>
              <a:rPr lang="en-US" dirty="0"/>
              <a:t> и рынки; </a:t>
            </a:r>
          </a:p>
          <a:p>
            <a:pPr lvl="0" algn="l" rtl="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Поставки природного газа (газовые маршруты; политика, рынок, геополитика, </a:t>
            </a:r>
            <a:r>
              <a:rPr lang="en-US" dirty="0" err="1"/>
              <a:t>перспективы</a:t>
            </a:r>
            <a:r>
              <a:rPr lang="en-US" dirty="0"/>
              <a:t>);</a:t>
            </a:r>
          </a:p>
          <a:p>
            <a:pPr lvl="0" algn="l" rtl="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uk-UA" dirty="0" err="1"/>
              <a:t>Почему</a:t>
            </a:r>
            <a:r>
              <a:rPr lang="uk-UA" dirty="0"/>
              <a:t> поставки </a:t>
            </a:r>
            <a:r>
              <a:rPr lang="uk-UA" dirty="0" err="1"/>
              <a:t>газа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важны</a:t>
            </a:r>
            <a:r>
              <a:rPr lang="en-US" dirty="0"/>
              <a:t> для Азербайджана, </a:t>
            </a:r>
            <a:r>
              <a:rPr lang="en-US" dirty="0" err="1"/>
              <a:t>регион</a:t>
            </a:r>
            <a:r>
              <a:rPr lang="uk-UA" dirty="0"/>
              <a:t>а</a:t>
            </a:r>
            <a:r>
              <a:rPr lang="en-US" dirty="0"/>
              <a:t> и </a:t>
            </a:r>
            <a:r>
              <a:rPr lang="en-US" dirty="0" err="1"/>
              <a:t>Европ</a:t>
            </a:r>
            <a:r>
              <a:rPr lang="ru-RU" dirty="0"/>
              <a:t>ы</a:t>
            </a:r>
            <a:r>
              <a:rPr lang="en-US" dirty="0"/>
              <a:t>?; </a:t>
            </a:r>
          </a:p>
          <a:p>
            <a:pPr lvl="0" algn="l" rtl="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 err="1"/>
              <a:t>Управление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проблемы</a:t>
            </a:r>
            <a:r>
              <a:rPr lang="en-US" dirty="0"/>
              <a:t> прозрачности и </a:t>
            </a:r>
            <a:r>
              <a:rPr lang="en-US" dirty="0" err="1"/>
              <a:t>подотчетности</a:t>
            </a:r>
            <a:r>
              <a:rPr lang="en-US" dirty="0"/>
              <a:t>;</a:t>
            </a:r>
          </a:p>
          <a:p>
            <a:pPr algn="l" rtl="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ИПДО и </a:t>
            </a:r>
            <a:r>
              <a:rPr lang="en-US" dirty="0" err="1"/>
              <a:t>перспективы</a:t>
            </a:r>
            <a:r>
              <a:rPr lang="en-US" dirty="0"/>
              <a:t> </a:t>
            </a:r>
            <a:r>
              <a:rPr lang="en-US" dirty="0" err="1"/>
              <a:t>политически</a:t>
            </a:r>
            <a:r>
              <a:rPr lang="ru-RU" dirty="0"/>
              <a:t>х</a:t>
            </a:r>
            <a:r>
              <a:rPr lang="en-US" dirty="0"/>
              <a:t> </a:t>
            </a:r>
            <a:r>
              <a:rPr lang="en-US" dirty="0" err="1"/>
              <a:t>реформ</a:t>
            </a:r>
            <a:r>
              <a:rPr lang="en-US" dirty="0"/>
              <a:t> в энергетическом секторе Азербайджана</a:t>
            </a:r>
          </a:p>
        </p:txBody>
      </p:sp>
    </p:spTree>
    <p:extLst>
      <p:ext uri="{BB962C8B-B14F-4D97-AF65-F5344CB8AC3E}">
        <p14:creationId xmlns:p14="http://schemas.microsoft.com/office/powerpoint/2010/main" val="177702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193"/>
            <a:ext cx="10515600" cy="1089061"/>
          </a:xfrm>
        </p:spPr>
        <p:txBody>
          <a:bodyPr>
            <a:normAutofit/>
          </a:bodyPr>
          <a:lstStyle/>
          <a:p>
            <a:pPr algn="ctr" rtl="0"/>
            <a:r>
              <a:rPr lang="en-US" sz="4900" b="1" dirty="0">
                <a:solidFill>
                  <a:srgbClr val="0066FF"/>
                </a:solidFill>
              </a:rPr>
              <a:t>Импорт газа </a:t>
            </a:r>
            <a:r>
              <a:rPr lang="en-US" sz="4900" b="1" dirty="0" err="1">
                <a:solidFill>
                  <a:srgbClr val="0066FF"/>
                </a:solidFill>
              </a:rPr>
              <a:t>из</a:t>
            </a:r>
            <a:r>
              <a:rPr lang="en-US" sz="4900" b="1" dirty="0">
                <a:solidFill>
                  <a:srgbClr val="0066FF"/>
                </a:solidFill>
              </a:rPr>
              <a:t> </a:t>
            </a:r>
            <a:r>
              <a:rPr lang="en-US" sz="4900" b="1" dirty="0" err="1">
                <a:solidFill>
                  <a:srgbClr val="0066FF"/>
                </a:solidFill>
              </a:rPr>
              <a:t>Турции</a:t>
            </a:r>
            <a:r>
              <a:rPr lang="ru-RU" sz="4900" b="1" dirty="0">
                <a:solidFill>
                  <a:srgbClr val="0066FF"/>
                </a:solidFill>
              </a:rPr>
              <a:t> - </a:t>
            </a:r>
            <a:r>
              <a:rPr lang="en-US" sz="2800" b="1" dirty="0">
                <a:solidFill>
                  <a:srgbClr val="0066FF"/>
                </a:solidFill>
              </a:rPr>
              <a:t>2020, июнь</a:t>
            </a:r>
            <a:r>
              <a:rPr lang="en-US" sz="4900" b="1" dirty="0">
                <a:solidFill>
                  <a:srgbClr val="0066FF"/>
                </a:solidFill>
              </a:rPr>
              <a:t> </a:t>
            </a:r>
            <a:br>
              <a:rPr lang="en-US" dirty="0"/>
            </a:br>
            <a:r>
              <a:rPr lang="en-US" sz="2200" dirty="0"/>
              <a:t>Источник: EPDK (регулятор энергетического рынка Турции)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" t="10226" r="25341" b="10440"/>
          <a:stretch/>
        </p:blipFill>
        <p:spPr>
          <a:xfrm>
            <a:off x="1505910" y="1204587"/>
            <a:ext cx="9371881" cy="56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20"/>
            <a:ext cx="10515600" cy="1160980"/>
          </a:xfrm>
        </p:spPr>
        <p:txBody>
          <a:bodyPr/>
          <a:lstStyle/>
          <a:p>
            <a:pPr algn="ctr" rtl="0"/>
            <a:r>
              <a:rPr lang="en-US" b="1" dirty="0" err="1">
                <a:solidFill>
                  <a:srgbClr val="0066FF"/>
                </a:solidFill>
              </a:rPr>
              <a:t>Импорт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газа</a:t>
            </a:r>
            <a:r>
              <a:rPr lang="en-US" b="1" dirty="0">
                <a:solidFill>
                  <a:srgbClr val="0066FF"/>
                </a:solidFill>
              </a:rPr>
              <a:t> по </a:t>
            </a:r>
            <a:r>
              <a:rPr lang="en-US" b="1" dirty="0" err="1">
                <a:solidFill>
                  <a:srgbClr val="0066FF"/>
                </a:solidFill>
              </a:rPr>
              <a:t>трубопроводам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ru-RU" b="1" dirty="0">
                <a:solidFill>
                  <a:srgbClr val="0066FF"/>
                </a:solidFill>
              </a:rPr>
              <a:t>в Германию</a:t>
            </a:r>
            <a:endParaRPr lang="en-US" b="1" dirty="0">
              <a:solidFill>
                <a:srgbClr val="00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14" t="7392" r="18169" b="10439"/>
          <a:stretch/>
        </p:blipFill>
        <p:spPr>
          <a:xfrm>
            <a:off x="2414427" y="1714379"/>
            <a:ext cx="7119991" cy="5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8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17" y="199698"/>
            <a:ext cx="10515600" cy="683171"/>
          </a:xfrm>
        </p:spPr>
        <p:txBody>
          <a:bodyPr>
            <a:noAutofit/>
          </a:bodyPr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Цены на газ в Европе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13" t="19396" r="34511" b="2826"/>
          <a:stretch/>
        </p:blipFill>
        <p:spPr>
          <a:xfrm>
            <a:off x="2117250" y="900932"/>
            <a:ext cx="7363082" cy="595706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D279E1-7C6E-47F6-A4CF-2E666C3E4E13}"/>
              </a:ext>
            </a:extLst>
          </p:cNvPr>
          <p:cNvSpPr/>
          <p:nvPr/>
        </p:nvSpPr>
        <p:spPr>
          <a:xfrm>
            <a:off x="1833071" y="6174829"/>
            <a:ext cx="7931440" cy="6831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Цены на газ в Европе упали до 50%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5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210D-5509-4F50-AF3D-42A913CC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1"/>
            <a:ext cx="10515600" cy="1164773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chemeClr val="accent1"/>
                </a:solidFill>
              </a:rPr>
              <a:t>Импорт природного газа в ЕС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A65A51-E47A-4703-AA2A-F43353A9B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23" t="34527" r="33002" b="33219"/>
          <a:stretch/>
        </p:blipFill>
        <p:spPr>
          <a:xfrm>
            <a:off x="1286859" y="1690688"/>
            <a:ext cx="9632778" cy="5167311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BEBFD1D-19C2-44BF-AA7F-BD6B397E826A}"/>
              </a:ext>
            </a:extLst>
          </p:cNvPr>
          <p:cNvSpPr/>
          <p:nvPr/>
        </p:nvSpPr>
        <p:spPr>
          <a:xfrm>
            <a:off x="2999232" y="5870448"/>
            <a:ext cx="1078992" cy="512064"/>
          </a:xfrm>
          <a:prstGeom prst="rect">
            <a:avLst/>
          </a:prstGeom>
          <a:solidFill>
            <a:srgbClr val="BC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Россия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7AC06D9-E8DA-4001-ADCF-B495321F732A}"/>
              </a:ext>
            </a:extLst>
          </p:cNvPr>
          <p:cNvSpPr/>
          <p:nvPr/>
        </p:nvSpPr>
        <p:spPr>
          <a:xfrm>
            <a:off x="4453128" y="5870448"/>
            <a:ext cx="1078992" cy="512064"/>
          </a:xfrm>
          <a:prstGeom prst="rect">
            <a:avLst/>
          </a:prstGeom>
          <a:solidFill>
            <a:srgbClr val="BC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Новергия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70B3EBA-5C46-4A6A-9953-DD0348488C02}"/>
              </a:ext>
            </a:extLst>
          </p:cNvPr>
          <p:cNvSpPr/>
          <p:nvPr/>
        </p:nvSpPr>
        <p:spPr>
          <a:xfrm>
            <a:off x="5907024" y="5870448"/>
            <a:ext cx="1078992" cy="512064"/>
          </a:xfrm>
          <a:prstGeom prst="rect">
            <a:avLst/>
          </a:prstGeom>
          <a:solidFill>
            <a:srgbClr val="B0D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Алжир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2F82FE3-7C2E-485C-8479-6906D4BCA622}"/>
              </a:ext>
            </a:extLst>
          </p:cNvPr>
          <p:cNvSpPr/>
          <p:nvPr/>
        </p:nvSpPr>
        <p:spPr>
          <a:xfrm>
            <a:off x="7187184" y="5870448"/>
            <a:ext cx="1078992" cy="512064"/>
          </a:xfrm>
          <a:prstGeom prst="rect">
            <a:avLst/>
          </a:prstGeom>
          <a:solidFill>
            <a:srgbClr val="AFD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Катар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5121FE-7D71-4A73-A7AE-785C0B529B56}"/>
              </a:ext>
            </a:extLst>
          </p:cNvPr>
          <p:cNvSpPr/>
          <p:nvPr/>
        </p:nvSpPr>
        <p:spPr>
          <a:xfrm>
            <a:off x="8467344" y="5870448"/>
            <a:ext cx="1078992" cy="512064"/>
          </a:xfrm>
          <a:prstGeom prst="rect">
            <a:avLst/>
          </a:prstGeom>
          <a:solidFill>
            <a:srgbClr val="A1C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Прочие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ACF8BD4-BBE4-4E65-88AE-8A0A5F865B00}"/>
              </a:ext>
            </a:extLst>
          </p:cNvPr>
          <p:cNvSpPr/>
          <p:nvPr/>
        </p:nvSpPr>
        <p:spPr>
          <a:xfrm>
            <a:off x="1709928" y="1993392"/>
            <a:ext cx="4105656" cy="978408"/>
          </a:xfrm>
          <a:prstGeom prst="rect">
            <a:avLst/>
          </a:prstGeom>
          <a:solidFill>
            <a:srgbClr val="B4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Импорт природного газа ЕС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 партнерам, 2016 г (%)</a:t>
            </a:r>
            <a:endParaRPr lang="uk-U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96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71"/>
            <a:ext cx="10515600" cy="957943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Covid-19 влияет на спрос на газ в Европе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82" t="28843" r="24811" b="14869"/>
          <a:stretch/>
        </p:blipFill>
        <p:spPr>
          <a:xfrm>
            <a:off x="1567542" y="1089551"/>
            <a:ext cx="9361715" cy="5714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5A43E-5619-4A45-AC1E-819C74805AF8}"/>
              </a:ext>
            </a:extLst>
          </p:cNvPr>
          <p:cNvSpPr txBox="1"/>
          <p:nvPr/>
        </p:nvSpPr>
        <p:spPr>
          <a:xfrm>
            <a:off x="2489454" y="1452110"/>
            <a:ext cx="836447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b="1" dirty="0" err="1"/>
              <a:t>Месячный</a:t>
            </a:r>
            <a:r>
              <a:rPr lang="uk-UA" sz="1400" b="1" dirty="0"/>
              <a:t> </a:t>
            </a:r>
            <a:r>
              <a:rPr lang="uk-UA" sz="1400" b="1" dirty="0" err="1"/>
              <a:t>спрос</a:t>
            </a:r>
            <a:r>
              <a:rPr lang="uk-UA" sz="1400" b="1" dirty="0"/>
              <a:t> на </a:t>
            </a:r>
            <a:r>
              <a:rPr lang="uk-UA" sz="1400" b="1" dirty="0" err="1"/>
              <a:t>природный</a:t>
            </a:r>
            <a:r>
              <a:rPr lang="uk-UA" sz="1400" b="1" dirty="0"/>
              <a:t> газ в </a:t>
            </a:r>
            <a:r>
              <a:rPr lang="uk-UA" sz="1400" b="1" dirty="0" err="1"/>
              <a:t>Европе</a:t>
            </a:r>
            <a:r>
              <a:rPr lang="uk-UA" sz="1400" b="1" dirty="0"/>
              <a:t> в </a:t>
            </a:r>
            <a:r>
              <a:rPr lang="uk-UA" sz="1400" b="1" dirty="0" err="1"/>
              <a:t>янв-марте</a:t>
            </a:r>
            <a:r>
              <a:rPr lang="uk-UA" sz="1400" b="1" dirty="0"/>
              <a:t> 2019 и 2020 (млрд </a:t>
            </a:r>
            <a:r>
              <a:rPr lang="uk-UA" sz="1400" b="1" dirty="0" err="1"/>
              <a:t>куб.м</a:t>
            </a:r>
            <a:r>
              <a:rPr lang="uk-UA" sz="1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98514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1066800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Проблемы управления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4000" dirty="0"/>
              <a:t>Риски;</a:t>
            </a:r>
          </a:p>
          <a:p>
            <a:pPr marL="0" indent="0" algn="l" rtl="0">
              <a:buNone/>
            </a:pPr>
            <a:endParaRPr lang="en-US" sz="40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000" dirty="0"/>
              <a:t>Юридический и фискальный режим;</a:t>
            </a:r>
          </a:p>
          <a:p>
            <a:pPr marL="0" indent="0" algn="l" rtl="0">
              <a:buNone/>
            </a:pPr>
            <a:endParaRPr lang="en-US" sz="40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000" dirty="0"/>
              <a:t>Лицензии и контракты;</a:t>
            </a:r>
          </a:p>
          <a:p>
            <a:pPr marL="0" indent="0" algn="l" rtl="0">
              <a:buNone/>
            </a:pPr>
            <a:endParaRPr lang="en-US" sz="40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000" dirty="0"/>
              <a:t>SOCAR;</a:t>
            </a:r>
          </a:p>
          <a:p>
            <a:pPr marL="0" indent="0" algn="l" rtl="0">
              <a:buNone/>
            </a:pPr>
            <a:r>
              <a:rPr lang="en-US" sz="4000" dirty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000" dirty="0"/>
              <a:t>Прозрачность</a:t>
            </a:r>
          </a:p>
        </p:txBody>
      </p:sp>
    </p:spTree>
    <p:extLst>
      <p:ext uri="{BB962C8B-B14F-4D97-AF65-F5344CB8AC3E}">
        <p14:creationId xmlns:p14="http://schemas.microsoft.com/office/powerpoint/2010/main" val="3007060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1"/>
            <a:ext cx="10515600" cy="1273628"/>
          </a:xfrm>
        </p:spPr>
        <p:txBody>
          <a:bodyPr/>
          <a:lstStyle/>
          <a:p>
            <a:pPr algn="l" rtl="0"/>
            <a:r>
              <a:rPr lang="en-US" dirty="0"/>
              <a:t>СТАНДАРТ ИПДО 2019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14" t="17335" r="33817" b="3612"/>
          <a:stretch/>
        </p:blipFill>
        <p:spPr>
          <a:xfrm>
            <a:off x="3962401" y="1349829"/>
            <a:ext cx="4096265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3" y="210232"/>
            <a:ext cx="11687694" cy="148045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 err="1">
                <a:solidFill>
                  <a:srgbClr val="0066FF"/>
                </a:solidFill>
              </a:rPr>
              <a:t>Требование</a:t>
            </a:r>
            <a:r>
              <a:rPr lang="ru-RU" b="1" dirty="0">
                <a:solidFill>
                  <a:srgbClr val="0066FF"/>
                </a:solidFill>
              </a:rPr>
              <a:t> </a:t>
            </a:r>
            <a:r>
              <a:rPr lang="en-US" b="1" dirty="0">
                <a:solidFill>
                  <a:srgbClr val="0066FF"/>
                </a:solidFill>
              </a:rPr>
              <a:t>ИПДО 4.2: </a:t>
            </a:r>
            <a:r>
              <a:rPr lang="ru-RU" sz="4000" b="1" dirty="0">
                <a:solidFill>
                  <a:srgbClr val="0066FF"/>
                </a:solidFill>
              </a:rPr>
              <a:t>продажа доли государства производства или других поступлений в </a:t>
            </a:r>
            <a:r>
              <a:rPr lang="ru-RU" sz="4000" b="1" dirty="0" err="1">
                <a:solidFill>
                  <a:srgbClr val="0066FF"/>
                </a:solidFill>
              </a:rPr>
              <a:t>натуральнои</a:t>
            </a:r>
            <a:r>
              <a:rPr lang="ru-RU" sz="4000" b="1" dirty="0">
                <a:solidFill>
                  <a:srgbClr val="0066FF"/>
                </a:solidFill>
              </a:rPr>
              <a:t>̆ форме</a:t>
            </a:r>
            <a:br>
              <a:rPr lang="en-US" b="1" dirty="0">
                <a:solidFill>
                  <a:srgbClr val="0066FF"/>
                </a:solidFill>
              </a:rPr>
            </a:b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ru-RU" dirty="0"/>
              <a:t>Правительство, включая государственные предприятия, </a:t>
            </a:r>
            <a:r>
              <a:rPr lang="ru-RU" b="1" dirty="0"/>
              <a:t>обязано </a:t>
            </a:r>
            <a:r>
              <a:rPr lang="ru-RU" dirty="0"/>
              <a:t>раскрывать объемы, полученные и проданные государством, доходы, полученные от продажи, и доходы, переданные государству от продажи нефти, газа и полезных ископаемых</a:t>
            </a:r>
            <a:r>
              <a:rPr lang="en-US" dirty="0"/>
              <a:t>; 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ru-RU" dirty="0"/>
              <a:t>Компаниям, покупающим нефть, газ и / или минеральные ресурсы у государства, в том числе государственным компаниям, </a:t>
            </a:r>
            <a:r>
              <a:rPr lang="ru-RU" b="1" dirty="0"/>
              <a:t>рекомендуется</a:t>
            </a:r>
            <a:r>
              <a:rPr lang="ru-RU" dirty="0"/>
              <a:t> раскрывать объемы, полученные от государства или государственного предприятия, и платежи, произведенные за покупку нефти, газа и / или минеральных ресурсов.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3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838199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Заключительные замечания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628"/>
            <a:ext cx="10515600" cy="5268686"/>
          </a:xfrm>
        </p:spPr>
        <p:txBody>
          <a:bodyPr>
            <a:normAutofit fontScale="25000" lnSpcReduction="2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11200" dirty="0"/>
              <a:t>Роль газового сектора на энергетической карте Азербайджана и его вклад в </a:t>
            </a:r>
            <a:r>
              <a:rPr lang="en-US" sz="11200" dirty="0" err="1"/>
              <a:t>экономику</a:t>
            </a:r>
            <a:r>
              <a:rPr lang="en-US" sz="11200" dirty="0"/>
              <a:t> </a:t>
            </a:r>
            <a:r>
              <a:rPr lang="ru-RU" sz="11200" dirty="0"/>
              <a:t>вырастут</a:t>
            </a:r>
            <a:r>
              <a:rPr lang="en-US" sz="11200" dirty="0"/>
              <a:t>; 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112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ru-RU" sz="11200" dirty="0"/>
              <a:t>Спрос на газ </a:t>
            </a:r>
            <a:r>
              <a:rPr lang="en-US" sz="11200" dirty="0"/>
              <a:t>в </a:t>
            </a:r>
            <a:r>
              <a:rPr lang="en-US" sz="11200" dirty="0" err="1"/>
              <a:t>Европ</a:t>
            </a:r>
            <a:r>
              <a:rPr lang="ru-RU" sz="11200" dirty="0"/>
              <a:t>е</a:t>
            </a:r>
            <a:r>
              <a:rPr lang="en-US" sz="11200" dirty="0"/>
              <a:t> в ближайшем будущем будет расти;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112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1200" dirty="0"/>
              <a:t>Диверсификация импорта газа остается главным приоритетом для Европы;</a:t>
            </a:r>
          </a:p>
          <a:p>
            <a:pPr marL="0" indent="0" algn="l" rtl="0">
              <a:buNone/>
            </a:pPr>
            <a:r>
              <a:rPr lang="en-US" sz="11200" dirty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1200" dirty="0"/>
              <a:t>Есть некоторые риски для стабильных поставок газа из Азербайджана в Европу; </a:t>
            </a:r>
          </a:p>
          <a:p>
            <a:pPr marL="0" indent="0" algn="l" rtl="0">
              <a:buNone/>
            </a:pPr>
            <a:endParaRPr lang="en-US" sz="11200" dirty="0"/>
          </a:p>
          <a:p>
            <a:pPr marL="0" indent="0" algn="l" rtl="0">
              <a:buNone/>
            </a:pPr>
            <a:r>
              <a:rPr lang="en-US" sz="8000" i="1" dirty="0"/>
              <a:t>i) Геополитические риски;</a:t>
            </a:r>
          </a:p>
          <a:p>
            <a:pPr marL="0" indent="0" algn="l" rtl="0">
              <a:buNone/>
            </a:pPr>
            <a:r>
              <a:rPr lang="en-US" sz="8000" i="1" dirty="0"/>
              <a:t>ii) </a:t>
            </a:r>
            <a:r>
              <a:rPr lang="ru-RU" sz="8000" i="1" dirty="0"/>
              <a:t>Р</a:t>
            </a:r>
            <a:r>
              <a:rPr lang="en-US" sz="8000" i="1" dirty="0" err="1"/>
              <a:t>иски</a:t>
            </a:r>
            <a:r>
              <a:rPr lang="en-US" sz="8000" i="1" dirty="0"/>
              <a:t> управления;</a:t>
            </a:r>
          </a:p>
          <a:p>
            <a:pPr marL="0" indent="0" algn="l" rtl="0">
              <a:buNone/>
            </a:pPr>
            <a:r>
              <a:rPr lang="en-US" sz="8000" i="1" dirty="0"/>
              <a:t>iii) </a:t>
            </a:r>
            <a:r>
              <a:rPr lang="en-US" sz="8000" i="1" dirty="0" err="1"/>
              <a:t>Перспективы</a:t>
            </a:r>
            <a:r>
              <a:rPr lang="en-US" sz="8000" i="1" dirty="0"/>
              <a:t> </a:t>
            </a:r>
            <a:r>
              <a:rPr lang="ru-RU" sz="8000" i="1" dirty="0"/>
              <a:t>глобального перехода в </a:t>
            </a:r>
            <a:r>
              <a:rPr lang="en-US" sz="8000" i="1" dirty="0" err="1"/>
              <a:t>энергетике</a:t>
            </a:r>
            <a:r>
              <a:rPr lang="en-US" sz="8000" dirty="0"/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0" indent="0" algn="l" rtl="0">
              <a:buNone/>
            </a:pPr>
            <a:endParaRPr lang="en-US" sz="3200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4000" b="1" dirty="0">
                <a:solidFill>
                  <a:srgbClr val="0066FF"/>
                </a:solidFill>
              </a:rPr>
              <a:t>Азербайджан - </a:t>
            </a:r>
            <a:r>
              <a:rPr lang="en-US" sz="4000" b="1" dirty="0" err="1">
                <a:solidFill>
                  <a:srgbClr val="0066FF"/>
                </a:solidFill>
              </a:rPr>
              <a:t>ключевой</a:t>
            </a:r>
            <a:r>
              <a:rPr lang="en-US" sz="4000" b="1" dirty="0">
                <a:solidFill>
                  <a:srgbClr val="0066FF"/>
                </a:solidFill>
              </a:rPr>
              <a:t> </a:t>
            </a:r>
            <a:r>
              <a:rPr lang="en-US" sz="4000" b="1" dirty="0" err="1">
                <a:solidFill>
                  <a:srgbClr val="0066FF"/>
                </a:solidFill>
              </a:rPr>
              <a:t>игрок</a:t>
            </a:r>
            <a:r>
              <a:rPr lang="ru-RU" sz="4000" b="1" dirty="0">
                <a:solidFill>
                  <a:srgbClr val="0066FF"/>
                </a:solidFill>
              </a:rPr>
              <a:t> в </a:t>
            </a:r>
            <a:r>
              <a:rPr lang="en-US" sz="4000" b="1" dirty="0" err="1">
                <a:solidFill>
                  <a:srgbClr val="0066FF"/>
                </a:solidFill>
              </a:rPr>
              <a:t>энергетическ</a:t>
            </a:r>
            <a:r>
              <a:rPr lang="ru-RU" sz="4000" b="1" dirty="0">
                <a:solidFill>
                  <a:srgbClr val="0066FF"/>
                </a:solidFill>
              </a:rPr>
              <a:t>ой сфере</a:t>
            </a:r>
            <a:r>
              <a:rPr lang="en-US" sz="4000" b="1" dirty="0">
                <a:solidFill>
                  <a:srgbClr val="0066FF"/>
                </a:solidFill>
              </a:rPr>
              <a:t> в регионе </a:t>
            </a:r>
          </a:p>
        </p:txBody>
      </p:sp>
    </p:spTree>
    <p:extLst>
      <p:ext uri="{BB962C8B-B14F-4D97-AF65-F5344CB8AC3E}">
        <p14:creationId xmlns:p14="http://schemas.microsoft.com/office/powerpoint/2010/main" val="324730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188"/>
            <a:ext cx="10515600" cy="935420"/>
          </a:xfrm>
        </p:spPr>
        <p:txBody>
          <a:bodyPr/>
          <a:lstStyle/>
          <a:p>
            <a:pPr algn="ctr" rtl="0"/>
            <a:r>
              <a:rPr lang="en-US" b="1" dirty="0" err="1">
                <a:solidFill>
                  <a:srgbClr val="0066FF"/>
                </a:solidFill>
              </a:rPr>
              <a:t>Запасы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углеводородов</a:t>
            </a:r>
            <a:r>
              <a:rPr lang="uk-UA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Азербайджана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608"/>
            <a:ext cx="10515600" cy="5544204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FF000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3900" b="1" dirty="0">
              <a:solidFill>
                <a:srgbClr val="FF000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900" b="1" dirty="0">
                <a:solidFill>
                  <a:srgbClr val="FF0000"/>
                </a:solidFill>
              </a:rPr>
              <a:t>7</a:t>
            </a:r>
            <a:r>
              <a:rPr lang="az-Latn-AZ" sz="3900" b="1" dirty="0">
                <a:solidFill>
                  <a:srgbClr val="FF0000"/>
                </a:solidFill>
              </a:rPr>
              <a:t>.</a:t>
            </a:r>
            <a:r>
              <a:rPr lang="en-US" sz="3900" b="1" dirty="0">
                <a:solidFill>
                  <a:srgbClr val="FF0000"/>
                </a:solidFill>
              </a:rPr>
              <a:t>0</a:t>
            </a:r>
            <a:r>
              <a:rPr lang="az-Latn-AZ" sz="3900" b="1" dirty="0">
                <a:solidFill>
                  <a:srgbClr val="FF0000"/>
                </a:solidFill>
              </a:rPr>
              <a:t> </a:t>
            </a:r>
            <a:r>
              <a:rPr lang="en-US" sz="3900" b="1" dirty="0" err="1">
                <a:solidFill>
                  <a:srgbClr val="FF0000"/>
                </a:solidFill>
              </a:rPr>
              <a:t>млрд</a:t>
            </a:r>
            <a:r>
              <a:rPr lang="en-US" sz="3900" dirty="0"/>
              <a:t> </a:t>
            </a:r>
            <a:r>
              <a:rPr lang="en-US" sz="3900" dirty="0" err="1"/>
              <a:t>ба</a:t>
            </a:r>
            <a:r>
              <a:rPr lang="uk-UA" sz="3900" dirty="0"/>
              <a:t>р. </a:t>
            </a:r>
            <a:r>
              <a:rPr lang="en-US" sz="3900" dirty="0"/>
              <a:t>-</a:t>
            </a:r>
            <a:r>
              <a:rPr lang="uk-UA" sz="3900" dirty="0"/>
              <a:t> </a:t>
            </a:r>
            <a:r>
              <a:rPr lang="en-US" sz="3900" dirty="0" err="1"/>
              <a:t>запасы</a:t>
            </a:r>
            <a:r>
              <a:rPr lang="en-US" sz="3900" dirty="0"/>
              <a:t> нефти; (0,4% </a:t>
            </a:r>
            <a:r>
              <a:rPr lang="en-US" sz="3900" dirty="0" err="1"/>
              <a:t>от</a:t>
            </a:r>
            <a:r>
              <a:rPr lang="en-US" sz="3900" dirty="0"/>
              <a:t> </a:t>
            </a:r>
            <a:r>
              <a:rPr lang="uk-UA" sz="3900" dirty="0" err="1"/>
              <a:t>мировых</a:t>
            </a:r>
            <a:r>
              <a:rPr lang="uk-UA" sz="3900" dirty="0"/>
              <a:t> </a:t>
            </a:r>
            <a:r>
              <a:rPr lang="uk-UA" sz="3900" dirty="0" err="1"/>
              <a:t>запасов</a:t>
            </a:r>
            <a:r>
              <a:rPr lang="en-US" sz="3900" dirty="0"/>
              <a:t>)</a:t>
            </a:r>
          </a:p>
          <a:p>
            <a:pPr marL="0" indent="0" algn="l" rtl="0">
              <a:buNone/>
            </a:pPr>
            <a:endParaRPr lang="en-US" sz="39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900" b="1" dirty="0">
                <a:solidFill>
                  <a:srgbClr val="FF0000"/>
                </a:solidFill>
              </a:rPr>
              <a:t>2</a:t>
            </a:r>
            <a:r>
              <a:rPr lang="az-Latn-AZ" sz="3900" b="1" dirty="0">
                <a:solidFill>
                  <a:srgbClr val="FF0000"/>
                </a:solidFill>
              </a:rPr>
              <a:t>.</a:t>
            </a:r>
            <a:r>
              <a:rPr lang="en-US" sz="3900" b="1" dirty="0">
                <a:solidFill>
                  <a:srgbClr val="FF0000"/>
                </a:solidFill>
              </a:rPr>
              <a:t>8 </a:t>
            </a:r>
            <a:r>
              <a:rPr lang="en-US" sz="3900" b="1" dirty="0" err="1">
                <a:solidFill>
                  <a:srgbClr val="FF0000"/>
                </a:solidFill>
              </a:rPr>
              <a:t>млрд</a:t>
            </a:r>
            <a:r>
              <a:rPr lang="uk-UA" sz="3900" b="1" dirty="0">
                <a:solidFill>
                  <a:srgbClr val="FF0000"/>
                </a:solidFill>
              </a:rPr>
              <a:t> </a:t>
            </a:r>
            <a:r>
              <a:rPr lang="uk-UA" sz="3900" dirty="0"/>
              <a:t>куб. м </a:t>
            </a:r>
            <a:r>
              <a:rPr lang="en-US" sz="3900" dirty="0"/>
              <a:t>-</a:t>
            </a:r>
            <a:r>
              <a:rPr lang="uk-UA" sz="3900" dirty="0"/>
              <a:t> з</a:t>
            </a:r>
            <a:r>
              <a:rPr lang="en-US" sz="3900" dirty="0" err="1"/>
              <a:t>апасы</a:t>
            </a:r>
            <a:r>
              <a:rPr lang="en-US" sz="3900" dirty="0"/>
              <a:t> газа; (1,4% </a:t>
            </a:r>
            <a:r>
              <a:rPr lang="en-US" sz="3900" dirty="0" err="1"/>
              <a:t>от</a:t>
            </a:r>
            <a:r>
              <a:rPr lang="en-US" sz="3900" dirty="0"/>
              <a:t> </a:t>
            </a:r>
            <a:r>
              <a:rPr lang="uk-UA" sz="3900" dirty="0" err="1"/>
              <a:t>мировых</a:t>
            </a:r>
            <a:r>
              <a:rPr lang="uk-UA" sz="3900" dirty="0"/>
              <a:t> </a:t>
            </a:r>
            <a:r>
              <a:rPr lang="uk-UA" sz="3900" dirty="0" err="1"/>
              <a:t>запасов</a:t>
            </a:r>
            <a:r>
              <a:rPr lang="en-US" sz="3900" dirty="0"/>
              <a:t>)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32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0" indent="0" algn="ctr" rtl="0">
              <a:buNone/>
            </a:pPr>
            <a:r>
              <a:rPr lang="en-US" sz="1600" i="1" dirty="0"/>
              <a:t>https://www.bp.com/content/dam/bp/business-sites/en/global/corporate/pdfs/energy-economics/statistical-review/bp-stats-review-2020-full-report.pdf</a:t>
            </a:r>
          </a:p>
        </p:txBody>
      </p:sp>
    </p:spTree>
    <p:extLst>
      <p:ext uri="{BB962C8B-B14F-4D97-AF65-F5344CB8AC3E}">
        <p14:creationId xmlns:p14="http://schemas.microsoft.com/office/powerpoint/2010/main" val="57086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743"/>
            <a:ext cx="10515600" cy="1110343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Добыча сырой нефти в </a:t>
            </a:r>
            <a:r>
              <a:rPr lang="en-US" b="1" dirty="0" err="1">
                <a:solidFill>
                  <a:srgbClr val="0066FF"/>
                </a:solidFill>
              </a:rPr>
              <a:t>Азербайджане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br>
              <a:rPr lang="uk-UA" b="1" dirty="0">
                <a:solidFill>
                  <a:srgbClr val="0066FF"/>
                </a:solidFill>
              </a:rPr>
            </a:br>
            <a:r>
              <a:rPr lang="en-US" b="1" dirty="0">
                <a:solidFill>
                  <a:srgbClr val="0066FF"/>
                </a:solidFill>
              </a:rPr>
              <a:t>(</a:t>
            </a:r>
            <a:r>
              <a:rPr lang="en-US" b="1" dirty="0" err="1">
                <a:solidFill>
                  <a:srgbClr val="0066FF"/>
                </a:solidFill>
              </a:rPr>
              <a:t>млн</a:t>
            </a:r>
            <a:r>
              <a:rPr lang="uk-UA" b="1" dirty="0">
                <a:solidFill>
                  <a:srgbClr val="0066FF"/>
                </a:solidFill>
              </a:rPr>
              <a:t> </a:t>
            </a:r>
            <a:r>
              <a:rPr lang="en-US" b="1" dirty="0" err="1">
                <a:solidFill>
                  <a:srgbClr val="0066FF"/>
                </a:solidFill>
              </a:rPr>
              <a:t>тонн</a:t>
            </a:r>
            <a:r>
              <a:rPr lang="en-US" b="1" dirty="0">
                <a:solidFill>
                  <a:srgbClr val="0066FF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2" t="29843" r="49437" b="28378"/>
          <a:stretch/>
        </p:blipFill>
        <p:spPr>
          <a:xfrm>
            <a:off x="859973" y="1230085"/>
            <a:ext cx="10493827" cy="52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82486"/>
          </a:xfrm>
        </p:spPr>
        <p:txBody>
          <a:bodyPr>
            <a:noAutofit/>
          </a:bodyPr>
          <a:lstStyle/>
          <a:p>
            <a:pPr algn="ctr" rtl="0"/>
            <a:r>
              <a:rPr lang="ru-RU" b="1" dirty="0">
                <a:solidFill>
                  <a:srgbClr val="0066FF"/>
                </a:solidFill>
              </a:rPr>
              <a:t>Добыча</a:t>
            </a:r>
            <a:r>
              <a:rPr lang="uk-UA" b="1" dirty="0">
                <a:solidFill>
                  <a:srgbClr val="0066FF"/>
                </a:solidFill>
              </a:rPr>
              <a:t> </a:t>
            </a:r>
            <a:r>
              <a:rPr lang="ru-RU" b="1" dirty="0">
                <a:solidFill>
                  <a:srgbClr val="0066FF"/>
                </a:solidFill>
              </a:rPr>
              <a:t>природного газа </a:t>
            </a:r>
            <a:r>
              <a:rPr lang="en-US" b="1" dirty="0">
                <a:solidFill>
                  <a:srgbClr val="0066FF"/>
                </a:solidFill>
              </a:rPr>
              <a:t>в </a:t>
            </a:r>
            <a:r>
              <a:rPr lang="en-US" b="1" dirty="0" err="1">
                <a:solidFill>
                  <a:srgbClr val="0066FF"/>
                </a:solidFill>
              </a:rPr>
              <a:t>Азербайджан</a:t>
            </a:r>
            <a:r>
              <a:rPr lang="uk-UA" b="1" dirty="0">
                <a:solidFill>
                  <a:srgbClr val="0066FF"/>
                </a:solidFill>
              </a:rPr>
              <a:t>е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sz="3600" dirty="0" err="1">
                <a:solidFill>
                  <a:srgbClr val="0066FF"/>
                </a:solidFill>
              </a:rPr>
              <a:t>млн</a:t>
            </a:r>
            <a:r>
              <a:rPr lang="uk-UA" sz="3600" dirty="0">
                <a:solidFill>
                  <a:srgbClr val="0066FF"/>
                </a:solidFill>
              </a:rPr>
              <a:t> куб. м</a:t>
            </a:r>
            <a:endParaRPr lang="en-US" sz="3600" dirty="0">
              <a:solidFill>
                <a:srgbClr val="00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" t="30965" r="46718" b="15343"/>
          <a:stretch/>
        </p:blipFill>
        <p:spPr>
          <a:xfrm>
            <a:off x="1388816" y="1382486"/>
            <a:ext cx="9246527" cy="5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1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4770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Доля SOCAR в добыче </a:t>
            </a:r>
            <a:r>
              <a:rPr lang="en-US" b="1" dirty="0" err="1">
                <a:solidFill>
                  <a:srgbClr val="0066FF"/>
                </a:solidFill>
              </a:rPr>
              <a:t>газа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sz="3100" dirty="0">
                <a:solidFill>
                  <a:srgbClr val="0066FF"/>
                </a:solidFill>
              </a:rPr>
              <a:t>(</a:t>
            </a:r>
            <a:r>
              <a:rPr lang="en-US" sz="3200" dirty="0" err="1">
                <a:solidFill>
                  <a:srgbClr val="0066FF"/>
                </a:solidFill>
              </a:rPr>
              <a:t>млн</a:t>
            </a:r>
            <a:r>
              <a:rPr lang="uk-UA" sz="3200" dirty="0">
                <a:solidFill>
                  <a:srgbClr val="0066FF"/>
                </a:solidFill>
              </a:rPr>
              <a:t> куб. м</a:t>
            </a:r>
            <a:r>
              <a:rPr lang="en-US" sz="3100" dirty="0">
                <a:solidFill>
                  <a:srgbClr val="0066FF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75" t="22562" r="26088" b="28107"/>
          <a:stretch/>
        </p:blipFill>
        <p:spPr>
          <a:xfrm>
            <a:off x="1267849" y="914400"/>
            <a:ext cx="954166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82485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Прогноз добычи природного газа в </a:t>
            </a:r>
            <a:r>
              <a:rPr lang="en-US" b="1" dirty="0" err="1">
                <a:solidFill>
                  <a:srgbClr val="0066FF"/>
                </a:solidFill>
              </a:rPr>
              <a:t>Азербайджан</a:t>
            </a:r>
            <a:r>
              <a:rPr lang="uk-UA" b="1" dirty="0">
                <a:solidFill>
                  <a:srgbClr val="0066FF"/>
                </a:solidFill>
              </a:rPr>
              <a:t>е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(</a:t>
            </a:r>
            <a:r>
              <a:rPr lang="en-US" sz="2400" dirty="0" err="1">
                <a:solidFill>
                  <a:srgbClr val="0066FF"/>
                </a:solidFill>
              </a:rPr>
              <a:t>млрд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куб</a:t>
            </a:r>
            <a:r>
              <a:rPr lang="en-US" sz="2400" dirty="0">
                <a:solidFill>
                  <a:srgbClr val="0066FF"/>
                </a:solidFill>
              </a:rPr>
              <a:t>. </a:t>
            </a:r>
            <a:r>
              <a:rPr lang="en-US" sz="2400" dirty="0" err="1">
                <a:solidFill>
                  <a:srgbClr val="0066FF"/>
                </a:solidFill>
              </a:rPr>
              <a:t>м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665" y="1469571"/>
            <a:ext cx="8476221" cy="51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012371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0066FF"/>
                </a:solidFill>
              </a:rPr>
              <a:t>Экспорт газа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371"/>
            <a:ext cx="10515600" cy="4794477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az-Latn-AZ" sz="12800" dirty="0">
                <a:solidFill>
                  <a:srgbClr val="FF0000"/>
                </a:solidFill>
              </a:rPr>
              <a:t>11</a:t>
            </a:r>
            <a:r>
              <a:rPr lang="en-US" sz="12800" dirty="0">
                <a:solidFill>
                  <a:srgbClr val="FF0000"/>
                </a:solidFill>
              </a:rPr>
              <a:t>,</a:t>
            </a:r>
            <a:r>
              <a:rPr lang="az-Latn-AZ" sz="12800" dirty="0">
                <a:solidFill>
                  <a:srgbClr val="FF0000"/>
                </a:solidFill>
              </a:rPr>
              <a:t>586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 err="1">
                <a:solidFill>
                  <a:srgbClr val="FF0000"/>
                </a:solidFill>
              </a:rPr>
              <a:t>млрд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 err="1">
                <a:solidFill>
                  <a:srgbClr val="FF0000"/>
                </a:solidFill>
              </a:rPr>
              <a:t>куб</a:t>
            </a:r>
            <a:r>
              <a:rPr lang="en-US" sz="12800" dirty="0">
                <a:solidFill>
                  <a:srgbClr val="FF0000"/>
                </a:solidFill>
              </a:rPr>
              <a:t>. м</a:t>
            </a:r>
            <a:r>
              <a:rPr lang="en-US" sz="12800" dirty="0"/>
              <a:t> - 2019 г. (рост 23%);</a:t>
            </a:r>
          </a:p>
          <a:p>
            <a:pPr marL="0" indent="0" algn="l" rtl="0">
              <a:buNone/>
            </a:pPr>
            <a:endParaRPr lang="en-US" sz="1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2800" dirty="0">
                <a:solidFill>
                  <a:srgbClr val="FF0000"/>
                </a:solidFill>
              </a:rPr>
              <a:t>9 180 </a:t>
            </a:r>
            <a:r>
              <a:rPr lang="en-US" sz="12800" dirty="0" err="1">
                <a:solidFill>
                  <a:srgbClr val="FF0000"/>
                </a:solidFill>
              </a:rPr>
              <a:t>млрд куб. м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/>
              <a:t>- Турция (рост 27%);</a:t>
            </a:r>
          </a:p>
          <a:p>
            <a:pPr marL="0" indent="0" algn="l" rtl="0">
              <a:buNone/>
            </a:pPr>
            <a:endParaRPr lang="en-US" sz="1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2800" dirty="0">
                <a:solidFill>
                  <a:srgbClr val="FF0000"/>
                </a:solidFill>
              </a:rPr>
              <a:t>2 784 </a:t>
            </a:r>
            <a:r>
              <a:rPr lang="en-US" sz="12800" dirty="0" err="1">
                <a:solidFill>
                  <a:srgbClr val="FF0000"/>
                </a:solidFill>
              </a:rPr>
              <a:t>млрд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 err="1">
                <a:solidFill>
                  <a:srgbClr val="FF0000"/>
                </a:solidFill>
              </a:rPr>
              <a:t>куб</a:t>
            </a:r>
            <a:r>
              <a:rPr lang="en-US" sz="12800" dirty="0">
                <a:solidFill>
                  <a:srgbClr val="FF0000"/>
                </a:solidFill>
              </a:rPr>
              <a:t>. м </a:t>
            </a:r>
            <a:r>
              <a:rPr lang="en-US" sz="12800" dirty="0"/>
              <a:t>- TANAP;</a:t>
            </a:r>
          </a:p>
          <a:p>
            <a:pPr marL="0" indent="0" algn="l" rtl="0">
              <a:buNone/>
            </a:pPr>
            <a:endParaRPr lang="en-US" sz="1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2800" dirty="0">
                <a:solidFill>
                  <a:srgbClr val="FF0000"/>
                </a:solidFill>
              </a:rPr>
              <a:t>16 </a:t>
            </a:r>
            <a:r>
              <a:rPr lang="en-US" sz="12800" dirty="0" err="1">
                <a:solidFill>
                  <a:srgbClr val="FF0000"/>
                </a:solidFill>
              </a:rPr>
              <a:t>млрд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 err="1">
                <a:solidFill>
                  <a:srgbClr val="FF0000"/>
                </a:solidFill>
              </a:rPr>
              <a:t>куб</a:t>
            </a:r>
            <a:r>
              <a:rPr lang="en-US" sz="12800" dirty="0">
                <a:solidFill>
                  <a:srgbClr val="FF0000"/>
                </a:solidFill>
              </a:rPr>
              <a:t>. м</a:t>
            </a:r>
            <a:r>
              <a:rPr lang="en-US" sz="12800" dirty="0"/>
              <a:t> </a:t>
            </a:r>
            <a:r>
              <a:rPr lang="uk-UA" sz="12800" dirty="0"/>
              <a:t>-</a:t>
            </a:r>
            <a:r>
              <a:rPr lang="en-US" sz="12800" dirty="0"/>
              <a:t> </a:t>
            </a:r>
            <a:r>
              <a:rPr lang="en-US" sz="12800" dirty="0" err="1"/>
              <a:t>ожида</a:t>
            </a:r>
            <a:r>
              <a:rPr lang="uk-UA" sz="12800" dirty="0" err="1"/>
              <a:t>ется</a:t>
            </a:r>
            <a:r>
              <a:rPr lang="uk-UA" sz="12800" dirty="0"/>
              <a:t> на</a:t>
            </a:r>
            <a:r>
              <a:rPr lang="en-US" sz="12800" dirty="0"/>
              <a:t> 2022 </a:t>
            </a:r>
            <a:r>
              <a:rPr lang="en-US" sz="12800" dirty="0" err="1"/>
              <a:t>год</a:t>
            </a:r>
            <a:r>
              <a:rPr lang="en-US" sz="12800" dirty="0"/>
              <a:t> </a:t>
            </a:r>
            <a:r>
              <a:rPr lang="en-US" sz="12800" dirty="0" err="1"/>
              <a:t>через</a:t>
            </a:r>
            <a:r>
              <a:rPr lang="en-US" sz="12800" dirty="0"/>
              <a:t> </a:t>
            </a:r>
            <a:r>
              <a:rPr lang="ru-RU" sz="12800" dirty="0"/>
              <a:t>Южный газовый коридор</a:t>
            </a:r>
            <a:r>
              <a:rPr lang="en-US" sz="12800" dirty="0"/>
              <a:t>;</a:t>
            </a:r>
          </a:p>
          <a:p>
            <a:pPr marL="0" indent="0" algn="l" rtl="0">
              <a:buNone/>
            </a:pPr>
            <a:r>
              <a:rPr lang="en-US" sz="12800" dirty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2800" dirty="0">
                <a:solidFill>
                  <a:srgbClr val="FF0000"/>
                </a:solidFill>
              </a:rPr>
              <a:t>6 </a:t>
            </a:r>
            <a:r>
              <a:rPr lang="en-US" sz="12800" dirty="0" err="1">
                <a:solidFill>
                  <a:srgbClr val="FF0000"/>
                </a:solidFill>
              </a:rPr>
              <a:t>млрд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 err="1">
                <a:solidFill>
                  <a:srgbClr val="FF0000"/>
                </a:solidFill>
              </a:rPr>
              <a:t>куб</a:t>
            </a:r>
            <a:r>
              <a:rPr lang="en-US" sz="12800" dirty="0">
                <a:solidFill>
                  <a:srgbClr val="FF0000"/>
                </a:solidFill>
              </a:rPr>
              <a:t>. </a:t>
            </a:r>
            <a:r>
              <a:rPr lang="ru-RU" sz="12800" dirty="0">
                <a:solidFill>
                  <a:srgbClr val="FF0000"/>
                </a:solidFill>
              </a:rPr>
              <a:t>м</a:t>
            </a:r>
            <a:r>
              <a:rPr lang="uk-UA" sz="12800" dirty="0">
                <a:solidFill>
                  <a:srgbClr val="FF0000"/>
                </a:solidFill>
              </a:rPr>
              <a:t> </a:t>
            </a:r>
            <a:r>
              <a:rPr lang="en-US" sz="12800" dirty="0"/>
              <a:t>- Турция;</a:t>
            </a:r>
          </a:p>
          <a:p>
            <a:pPr marL="0" indent="0" algn="l" rtl="0">
              <a:buNone/>
            </a:pPr>
            <a:r>
              <a:rPr lang="en-US" sz="12800" dirty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2800" dirty="0">
                <a:solidFill>
                  <a:srgbClr val="FF0000"/>
                </a:solidFill>
              </a:rPr>
              <a:t>10 </a:t>
            </a:r>
            <a:r>
              <a:rPr lang="en-US" sz="12800" dirty="0" err="1">
                <a:solidFill>
                  <a:srgbClr val="FF0000"/>
                </a:solidFill>
              </a:rPr>
              <a:t>млрд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 err="1">
                <a:solidFill>
                  <a:srgbClr val="FF0000"/>
                </a:solidFill>
              </a:rPr>
              <a:t>куб</a:t>
            </a:r>
            <a:r>
              <a:rPr lang="en-US" sz="12800" dirty="0">
                <a:solidFill>
                  <a:srgbClr val="FF0000"/>
                </a:solidFill>
              </a:rPr>
              <a:t>. м</a:t>
            </a:r>
            <a:r>
              <a:rPr lang="uk-UA" sz="12800" dirty="0">
                <a:solidFill>
                  <a:srgbClr val="FF0000"/>
                </a:solidFill>
              </a:rPr>
              <a:t> </a:t>
            </a:r>
            <a:r>
              <a:rPr lang="en-US" sz="12800" dirty="0"/>
              <a:t>- Европа</a:t>
            </a:r>
            <a:r>
              <a:rPr lang="en-US" sz="3200" dirty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32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3200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0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1073</Words>
  <Application>Microsoft Office PowerPoint</Application>
  <PresentationFormat>Широкий екран</PresentationFormat>
  <Paragraphs>128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   Поставки азербайджанского газа в Европу: управление, риски, перспективы </vt:lpstr>
      <vt:lpstr>План</vt:lpstr>
      <vt:lpstr>Презентація PowerPoint</vt:lpstr>
      <vt:lpstr>Запасы углеводородов Азербайджана</vt:lpstr>
      <vt:lpstr>Добыча сырой нефти в Азербайджане  (млн тонн)</vt:lpstr>
      <vt:lpstr>Добыча природного газа в Азербайджане млн куб. м</vt:lpstr>
      <vt:lpstr>Доля SOCAR в добыче газа (млн куб. м)</vt:lpstr>
      <vt:lpstr>Прогноз добычи природного газа в Азербайджане (млрд куб. м)</vt:lpstr>
      <vt:lpstr>Экспорт газа</vt:lpstr>
      <vt:lpstr>Южный газовый коридор</vt:lpstr>
      <vt:lpstr>Южный газовый коридор </vt:lpstr>
      <vt:lpstr>Соединение TANAP-TAP</vt:lpstr>
      <vt:lpstr>Полномасштабное развитие газоконденсатного месторождения Шах-Дениз</vt:lpstr>
      <vt:lpstr>Проект расширения Южнокавказского газопровода (SCPX)</vt:lpstr>
      <vt:lpstr>Проект Трансанатолийского газопровода (TANAP)</vt:lpstr>
      <vt:lpstr>Проект Трансадриатического газопровода (ТАР)</vt:lpstr>
      <vt:lpstr>Почему поставки газа так важны? </vt:lpstr>
      <vt:lpstr>Спрос на газ в Турции в 2010–2020 годах </vt:lpstr>
      <vt:lpstr>Импорт газа из Турции</vt:lpstr>
      <vt:lpstr>Импорт газа из Турции - 2020, июнь  Источник: EPDK (регулятор энергетического рынка Турции)</vt:lpstr>
      <vt:lpstr>Импорт газа по трубопроводам в Германию</vt:lpstr>
      <vt:lpstr>Цены на газ в Европе</vt:lpstr>
      <vt:lpstr>Импорт природного газа в ЕС</vt:lpstr>
      <vt:lpstr>Covid-19 влияет на спрос на газ в Европе</vt:lpstr>
      <vt:lpstr>Проблемы управления</vt:lpstr>
      <vt:lpstr>СТАНДАРТ ИПДО 2019</vt:lpstr>
      <vt:lpstr> Требование ИПДО 4.2: продажа доли государства производства или других поступлений в натуральной форме </vt:lpstr>
      <vt:lpstr>Заключительные замечания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Denys Nazarenko</cp:lastModifiedBy>
  <cp:revision>64</cp:revision>
  <dcterms:created xsi:type="dcterms:W3CDTF">2020-11-03T09:51:13Z</dcterms:created>
  <dcterms:modified xsi:type="dcterms:W3CDTF">2020-11-25T07:44:50Z</dcterms:modified>
</cp:coreProperties>
</file>